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345" r:id="rId4"/>
    <p:sldId id="259" r:id="rId5"/>
    <p:sldId id="260" r:id="rId6"/>
    <p:sldId id="805" r:id="rId7"/>
    <p:sldId id="2911" r:id="rId8"/>
    <p:sldId id="348" r:id="rId9"/>
    <p:sldId id="258" r:id="rId10"/>
    <p:sldId id="334" r:id="rId11"/>
    <p:sldId id="263" r:id="rId12"/>
    <p:sldId id="354" r:id="rId13"/>
    <p:sldId id="264" r:id="rId14"/>
    <p:sldId id="349" r:id="rId15"/>
    <p:sldId id="346" r:id="rId16"/>
    <p:sldId id="269" r:id="rId17"/>
    <p:sldId id="485" r:id="rId18"/>
    <p:sldId id="272" r:id="rId19"/>
    <p:sldId id="279" r:id="rId20"/>
    <p:sldId id="281" r:id="rId21"/>
    <p:sldId id="864" r:id="rId22"/>
    <p:sldId id="1068" r:id="rId23"/>
    <p:sldId id="656" r:id="rId24"/>
    <p:sldId id="282" r:id="rId25"/>
    <p:sldId id="283" r:id="rId26"/>
    <p:sldId id="546" r:id="rId27"/>
    <p:sldId id="285" r:id="rId28"/>
    <p:sldId id="284" r:id="rId29"/>
    <p:sldId id="336" r:id="rId30"/>
    <p:sldId id="286" r:id="rId31"/>
    <p:sldId id="602" r:id="rId32"/>
    <p:sldId id="807" r:id="rId33"/>
    <p:sldId id="287" r:id="rId34"/>
    <p:sldId id="2912" r:id="rId35"/>
    <p:sldId id="707" r:id="rId36"/>
    <p:sldId id="288" r:id="rId37"/>
    <p:sldId id="290" r:id="rId38"/>
    <p:sldId id="337" r:id="rId39"/>
    <p:sldId id="338" r:id="rId40"/>
    <p:sldId id="291" r:id="rId41"/>
    <p:sldId id="293" r:id="rId42"/>
    <p:sldId id="294" r:id="rId43"/>
    <p:sldId id="352" r:id="rId44"/>
    <p:sldId id="297" r:id="rId45"/>
    <p:sldId id="339" r:id="rId46"/>
    <p:sldId id="302" r:id="rId47"/>
    <p:sldId id="303" r:id="rId48"/>
    <p:sldId id="304" r:id="rId49"/>
    <p:sldId id="312" r:id="rId50"/>
    <p:sldId id="341" r:id="rId51"/>
    <p:sldId id="311" r:id="rId52"/>
    <p:sldId id="353" r:id="rId53"/>
    <p:sldId id="327" r:id="rId54"/>
    <p:sldId id="330" r:id="rId55"/>
  </p:sldIdLst>
  <p:sldSz cx="9144000" cy="6858000" type="screen4x3"/>
  <p:notesSz cx="6858000" cy="9144000"/>
  <p:custDataLst>
    <p:tags r:id="rId56"/>
  </p:custDataLst>
  <p:defaultTextStyle>
    <a:defPPr>
      <a:defRPr lang="zh-CN"/>
    </a:defPPr>
    <a:lvl1pPr marL="0" lvl="0"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70"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99"/>
    <a:srgbClr val="0066CC"/>
    <a:srgbClr val="3399FF"/>
    <a:srgbClr val="0066FF"/>
    <a:srgbClr val="FF0066"/>
    <a:srgbClr val="FFFF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8"/>
    <p:restoredTop sz="94689"/>
  </p:normalViewPr>
  <p:slideViewPr>
    <p:cSldViewPr showGuides="1">
      <p:cViewPr varScale="1">
        <p:scale>
          <a:sx n="52" d="100"/>
          <a:sy n="52" d="100"/>
        </p:scale>
        <p:origin x="1133" y="38"/>
      </p:cViewPr>
      <p:guideLst>
        <p:guide orient="horz" pos="2170"/>
        <p:guide pos="285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7" name="日期占位符 3"/>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3"/>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3"/>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491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6770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650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7065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5386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243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6872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0624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3"/>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92722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63014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292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7" name="日期占位符 3"/>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4"/>
          <p:cNvSpPr>
            <a:spLocks noGrp="1"/>
          </p:cNvSpPr>
          <p:nvPr>
            <p:ph type="dt" sz="half" idx="1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7" name="日期占位符 2"/>
          <p:cNvSpPr>
            <a:spLocks noGrp="1"/>
          </p:cNvSpPr>
          <p:nvPr>
            <p:ph type="dt" sz="half" idx="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3"/>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5C2DF0E-CB36-4AE2-AA14-A8363942D2F7}" type="datetime1">
              <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rPr>
              <a:t>2024/12/17</a:t>
            </a:fld>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7" name="日期占位符 4"/>
          <p:cNvSpPr>
            <a:spLocks noGrp="1"/>
          </p:cNvSpPr>
          <p:nvPr>
            <p:ph type="dt" sz="half" idx="1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7" name="日期占位符 4"/>
          <p:cNvSpPr>
            <a:spLocks noGrp="1"/>
          </p:cNvSpPr>
          <p:nvPr>
            <p:ph type="dt" sz="half" idx="12"/>
          </p:nvPr>
        </p:nvSpPr>
        <p:spPr>
          <a:xfrm>
            <a:off x="685800" y="6248400"/>
            <a:ext cx="1905000" cy="45720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248400"/>
            <a:ext cx="2895600" cy="45720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latin typeface="Times New Roman" panose="02020603050405020304" pitchFamily="18"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85800" y="609600"/>
            <a:ext cx="77724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685800" y="1981200"/>
            <a:ext cx="7772400" cy="4114800"/>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b="0" noProof="1">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5C2DF0E-CB36-4AE2-AA14-A8363942D2F7}" type="datetime1">
              <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rPr>
              <a:t>2024/12/17</a:t>
            </a:fld>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b="0" noProof="1">
                <a:latin typeface="Times New Roman" panose="02020603050405020304" pitchFamily="18"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vert="horz" wrap="square" lIns="91440" tIns="45720" rIns="91440" bIns="45720" numCol="1" anchor="t" anchorCtr="0" compatLnSpc="1"/>
          <a:lstStyle>
            <a:lvl1pPr algn="r">
              <a:defRPr sz="1400" b="0">
                <a:latin typeface="Times New Roman" panose="02020603050405020304" pitchFamily="18" charset="0"/>
                <a:ea typeface="宋体" panose="02010600030101010101" pitchFamily="2" charset="-122"/>
              </a:defRPr>
            </a:lvl1pPr>
          </a:lstStyle>
          <a:p>
            <a:pPr lvl="0" eaLnBrk="1" fontAlgn="base" hangingPunct="1"/>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FFFFFF"/>
          </a:solidFill>
          <a:latin typeface="黑体" panose="02010609060101010101" pitchFamily="49" charset="-122"/>
          <a:ea typeface="黑体" panose="02010609060101010101" pitchFamily="49"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59C6249-32D4-45F7-85D3-EE4E444D2EB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9481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E:\&#20840;&#20891;&#23398;&#29983;&#20891;&#35757;&#22810;&#23186;&#20307;&#35838;&#20214;&#65288;&#21382;&#24180;&#65289;\&#31532;&#20845;&#25209;&#23398;&#29983;&#20891;&#35757;&#35838;&#20214;\&#37011;&#23567;&#24179;&#26032;&#26102;&#26399;&#20891;&#38431;&#24314;&#35774;&#24605;&#24819;\&#35838;&#20214;\&#31215;&#26497;&#38450;&#24481;.MPG" TargetMode="External"/><Relationship Id="rId1" Type="http://schemas.microsoft.com/office/2007/relationships/media" Target="file:///E:\&#20840;&#20891;&#23398;&#29983;&#20891;&#35757;&#22810;&#23186;&#20307;&#35838;&#20214;&#65288;&#21382;&#24180;&#65289;\&#31532;&#20845;&#25209;&#23398;&#29983;&#20891;&#35757;&#35838;&#20214;\&#37011;&#23567;&#24179;&#26032;&#26102;&#26399;&#20891;&#38431;&#24314;&#35774;&#24605;&#24819;\&#35838;&#20214;\&#31215;&#26497;&#38450;&#24481;.MPG" TargetMode="External"/><Relationship Id="rId5" Type="http://schemas.openxmlformats.org/officeDocument/2006/relationships/image" Target="../media/image46.pn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290" name="Text Box 10"/>
          <p:cNvSpPr txBox="1"/>
          <p:nvPr/>
        </p:nvSpPr>
        <p:spPr>
          <a:xfrm>
            <a:off x="928688" y="142875"/>
            <a:ext cx="5000625" cy="523875"/>
          </a:xfrm>
          <a:prstGeom prst="rect">
            <a:avLst/>
          </a:prstGeom>
          <a:solidFill>
            <a:srgbClr val="C00000"/>
          </a:solidFill>
          <a:ln w="9525">
            <a:noFill/>
          </a:ln>
        </p:spPr>
        <p:txBody>
          <a:bodyPr anchor="t" anchorCtr="0">
            <a:spAutoFit/>
          </a:bodyPr>
          <a:lstStyle/>
          <a:p>
            <a:pPr algn="ctr"/>
            <a:r>
              <a:rPr lang="zh-CN" altLang="en-US" dirty="0">
                <a:solidFill>
                  <a:srgbClr val="FFC000"/>
                </a:solidFill>
                <a:latin typeface="Arial" panose="020B0604020202020204" pitchFamily="34" charset="0"/>
                <a:ea typeface="方正彩云简体"/>
              </a:rPr>
              <a:t>邓小平新时期军队建设思想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矩形 9218"/>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sp>
        <p:nvSpPr>
          <p:cNvPr id="9232" name="矩形 9231"/>
          <p:cNvSpPr>
            <a:spLocks noChangeArrowheads="1"/>
          </p:cNvSpPr>
          <p:nvPr/>
        </p:nvSpPr>
        <p:spPr bwMode="auto">
          <a:xfrm>
            <a:off x="1042988" y="2276475"/>
            <a:ext cx="7200900" cy="11906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（二）邓小平新时期军队建设思想形成的时代背景 </a:t>
            </a:r>
          </a:p>
        </p:txBody>
      </p:sp>
      <p:sp>
        <p:nvSpPr>
          <p:cNvPr id="22531"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32"/>
                                        </p:tgtEl>
                                        <p:attrNameLst>
                                          <p:attrName>style.visibility</p:attrName>
                                        </p:attrNameLst>
                                      </p:cBhvr>
                                      <p:to>
                                        <p:strVal val="visible"/>
                                      </p:to>
                                    </p:set>
                                    <p:animEffect transition="in" filter="wipe(left)">
                                      <p:cBhvr>
                                        <p:cTn id="7" dur="1000"/>
                                        <p:tgtEl>
                                          <p:spTgt spid="9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sp>
        <p:nvSpPr>
          <p:cNvPr id="80903" name="Text Box 7"/>
          <p:cNvSpPr txBox="1"/>
          <p:nvPr/>
        </p:nvSpPr>
        <p:spPr>
          <a:xfrm>
            <a:off x="1714500" y="857250"/>
            <a:ext cx="6696075" cy="652463"/>
          </a:xfrm>
          <a:prstGeom prst="rect">
            <a:avLst/>
          </a:prstGeom>
          <a:noFill/>
          <a:ln w="57150">
            <a:noFill/>
          </a:ln>
          <a:effectLst>
            <a:outerShdw dist="28398" dir="1593903" algn="ctr" rotWithShape="0">
              <a:schemeClr val="tx1"/>
            </a:outerShdw>
          </a:effectLst>
        </p:spPr>
        <p:txBody>
          <a:bodyPr lIns="162000" tIns="118800" anchor="t" anchorCtr="0">
            <a:spAutoFit/>
          </a:bodyPr>
          <a:lstStyle/>
          <a:p>
            <a:pPr>
              <a:buSzTx/>
            </a:pPr>
            <a:r>
              <a:rPr lang="zh-CN" altLang="en-US" sz="3200">
                <a:solidFill>
                  <a:srgbClr val="FFFF00"/>
                </a:solidFill>
                <a:latin typeface="华文中宋" panose="02010600040101010101" pitchFamily="2" charset="-122"/>
                <a:ea typeface="华文中宋" panose="02010600040101010101" pitchFamily="2" charset="-122"/>
              </a:rPr>
              <a:t>世界战略格局发生了巨大变化 </a:t>
            </a:r>
          </a:p>
        </p:txBody>
      </p:sp>
      <p:sp>
        <p:nvSpPr>
          <p:cNvPr id="2355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23556" name="文本框 1"/>
          <p:cNvSpPr txBox="1"/>
          <p:nvPr/>
        </p:nvSpPr>
        <p:spPr>
          <a:xfrm>
            <a:off x="0" y="3357563"/>
            <a:ext cx="2327275" cy="952500"/>
          </a:xfrm>
          <a:prstGeom prst="rect">
            <a:avLst/>
          </a:prstGeom>
          <a:noFill/>
          <a:ln w="9525">
            <a:noFill/>
          </a:ln>
        </p:spPr>
        <p:txBody>
          <a:bodyPr wrap="none" anchor="t" anchorCtr="0">
            <a:spAutoFit/>
          </a:bodyPr>
          <a:lstStyle/>
          <a:p>
            <a:r>
              <a:rPr lang="zh-CN" altLang="en-US" dirty="0">
                <a:latin typeface="黑体" panose="02010609060101010101" pitchFamily="49" charset="-122"/>
                <a:ea typeface="黑体" panose="02010609060101010101" pitchFamily="49" charset="-122"/>
              </a:rPr>
              <a:t>和平与发展</a:t>
            </a:r>
          </a:p>
          <a:p>
            <a:r>
              <a:rPr lang="zh-CN" altLang="en-US" dirty="0">
                <a:latin typeface="黑体" panose="02010609060101010101" pitchFamily="49" charset="-122"/>
                <a:ea typeface="黑体" panose="02010609060101010101" pitchFamily="49" charset="-122"/>
              </a:rPr>
              <a:t>成为时代主题</a:t>
            </a:r>
          </a:p>
        </p:txBody>
      </p:sp>
      <p:sp>
        <p:nvSpPr>
          <p:cNvPr id="23557" name="文本框 3"/>
          <p:cNvSpPr txBox="1"/>
          <p:nvPr/>
        </p:nvSpPr>
        <p:spPr>
          <a:xfrm>
            <a:off x="0" y="1708150"/>
            <a:ext cx="2327275" cy="1384300"/>
          </a:xfrm>
          <a:prstGeom prst="rect">
            <a:avLst/>
          </a:prstGeom>
          <a:noFill/>
          <a:ln w="9525">
            <a:noFill/>
          </a:ln>
        </p:spPr>
        <p:txBody>
          <a:bodyPr anchor="t" anchorCtr="0">
            <a:spAutoFit/>
          </a:bodyPr>
          <a:lstStyle/>
          <a:p>
            <a:r>
              <a:rPr lang="zh-CN" altLang="en-US" dirty="0">
                <a:latin typeface="黑体" panose="02010609060101010101" pitchFamily="49" charset="-122"/>
                <a:ea typeface="黑体" panose="02010609060101010101" pitchFamily="49" charset="-122"/>
              </a:rPr>
              <a:t>第三次科技革命蓬勃兴起</a:t>
            </a:r>
          </a:p>
        </p:txBody>
      </p:sp>
      <p:sp>
        <p:nvSpPr>
          <p:cNvPr id="14344" name="下箭头 2"/>
          <p:cNvSpPr>
            <a:spLocks noChangeArrowheads="1"/>
          </p:cNvSpPr>
          <p:nvPr/>
        </p:nvSpPr>
        <p:spPr bwMode="auto">
          <a:xfrm>
            <a:off x="928688" y="2714625"/>
            <a:ext cx="76200" cy="541338"/>
          </a:xfrm>
          <a:prstGeom prst="downArrow">
            <a:avLst>
              <a:gd name="adj1" fmla="val 50000"/>
              <a:gd name="adj2" fmla="val 50025"/>
            </a:avLst>
          </a:prstGeom>
          <a:solidFill>
            <a:schemeClr val="bg1"/>
          </a:solidFill>
          <a:ln w="66675">
            <a:solidFill>
              <a:schemeClr val="bg1"/>
            </a:solidFill>
            <a:round/>
          </a:ln>
          <a:effectLst>
            <a:outerShdw dist="45791" dir="2021404"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3559" name="文本框 3"/>
          <p:cNvSpPr txBox="1"/>
          <p:nvPr/>
        </p:nvSpPr>
        <p:spPr>
          <a:xfrm>
            <a:off x="0" y="4500563"/>
            <a:ext cx="2619375" cy="522287"/>
          </a:xfrm>
          <a:prstGeom prst="rect">
            <a:avLst/>
          </a:prstGeom>
          <a:noFill/>
          <a:ln w="9525">
            <a:noFill/>
          </a:ln>
        </p:spPr>
        <p:txBody>
          <a:bodyPr anchor="t" anchorCtr="0">
            <a:spAutoFit/>
          </a:bodyPr>
          <a:lstStyle/>
          <a:p>
            <a:r>
              <a:rPr lang="zh-CN" altLang="en-US" dirty="0">
                <a:solidFill>
                  <a:srgbClr val="FFFF00"/>
                </a:solidFill>
                <a:latin typeface="黑体" panose="02010609060101010101" pitchFamily="49" charset="-122"/>
                <a:ea typeface="黑体" panose="02010609060101010101" pitchFamily="49" charset="-122"/>
              </a:rPr>
              <a:t>科技改变生活</a:t>
            </a:r>
          </a:p>
        </p:txBody>
      </p:sp>
      <p:sp>
        <p:nvSpPr>
          <p:cNvPr id="23560" name="文本框 4"/>
          <p:cNvSpPr txBox="1"/>
          <p:nvPr/>
        </p:nvSpPr>
        <p:spPr>
          <a:xfrm>
            <a:off x="0" y="5000625"/>
            <a:ext cx="2589213" cy="522288"/>
          </a:xfrm>
          <a:prstGeom prst="rect">
            <a:avLst/>
          </a:prstGeom>
          <a:noFill/>
          <a:ln w="9525">
            <a:noFill/>
          </a:ln>
        </p:spPr>
        <p:txBody>
          <a:bodyPr anchor="t" anchorCtr="0">
            <a:spAutoFit/>
          </a:bodyPr>
          <a:lstStyle/>
          <a:p>
            <a:r>
              <a:rPr lang="zh-CN" altLang="en-US" dirty="0">
                <a:solidFill>
                  <a:srgbClr val="FFFF00"/>
                </a:solidFill>
                <a:latin typeface="黑体" panose="02010609060101010101" pitchFamily="49" charset="-122"/>
                <a:ea typeface="黑体" panose="02010609060101010101" pitchFamily="49" charset="-122"/>
              </a:rPr>
              <a:t>科技改变世界</a:t>
            </a:r>
          </a:p>
        </p:txBody>
      </p:sp>
      <p:sp>
        <p:nvSpPr>
          <p:cNvPr id="23561" name="文本框 5"/>
          <p:cNvSpPr txBox="1"/>
          <p:nvPr/>
        </p:nvSpPr>
        <p:spPr>
          <a:xfrm>
            <a:off x="6843713" y="2200275"/>
            <a:ext cx="2239962" cy="400050"/>
          </a:xfrm>
          <a:prstGeom prst="rect">
            <a:avLst/>
          </a:prstGeom>
          <a:noFill/>
          <a:ln w="9525">
            <a:noFill/>
          </a:ln>
        </p:spPr>
        <p:txBody>
          <a:bodyPr anchor="t" anchorCtr="0">
            <a:spAutoFit/>
          </a:bodyPr>
          <a:lstStyle/>
          <a:p>
            <a:r>
              <a:rPr lang="zh-CN" altLang="en-US" sz="2000" dirty="0">
                <a:latin typeface="黑体" panose="02010609060101010101" pitchFamily="49" charset="-122"/>
                <a:ea typeface="黑体" panose="02010609060101010101" pitchFamily="49" charset="-122"/>
              </a:rPr>
              <a:t>科技分工（</a:t>
            </a:r>
            <a:r>
              <a:rPr lang="en-US" altLang="zh-CN" sz="2000" dirty="0">
                <a:latin typeface="黑体" panose="02010609060101010101" pitchFamily="49" charset="-122"/>
                <a:ea typeface="黑体" panose="02010609060101010101" pitchFamily="49" charset="-122"/>
              </a:rPr>
              <a:t>G7</a:t>
            </a:r>
            <a:r>
              <a:rPr lang="zh-CN" altLang="en-US" sz="2000" dirty="0">
                <a:latin typeface="黑体" panose="02010609060101010101" pitchFamily="49" charset="-122"/>
                <a:ea typeface="黑体" panose="02010609060101010101" pitchFamily="49" charset="-122"/>
              </a:rPr>
              <a:t>之间）</a:t>
            </a:r>
          </a:p>
        </p:txBody>
      </p:sp>
      <p:sp>
        <p:nvSpPr>
          <p:cNvPr id="23562" name="文本框 7"/>
          <p:cNvSpPr txBox="1"/>
          <p:nvPr/>
        </p:nvSpPr>
        <p:spPr>
          <a:xfrm>
            <a:off x="6843713" y="2613025"/>
            <a:ext cx="2486025" cy="706438"/>
          </a:xfrm>
          <a:prstGeom prst="rect">
            <a:avLst/>
          </a:prstGeom>
          <a:noFill/>
          <a:ln w="9525">
            <a:noFill/>
          </a:ln>
        </p:spPr>
        <p:txBody>
          <a:bodyPr wrap="none" anchor="t" anchorCtr="0">
            <a:spAutoFit/>
          </a:bodyPr>
          <a:lstStyle/>
          <a:p>
            <a:r>
              <a:rPr lang="zh-CN" altLang="en-US" sz="2000" dirty="0">
                <a:latin typeface="黑体" panose="02010609060101010101" pitchFamily="49" charset="-122"/>
                <a:ea typeface="黑体" panose="02010609060101010101" pitchFamily="49" charset="-122"/>
              </a:rPr>
              <a:t>产业分工（美国</a:t>
            </a:r>
            <a:r>
              <a:rPr lang="en-US" altLang="zh-CN" sz="2000" dirty="0">
                <a:latin typeface="黑体" panose="02010609060101010101" pitchFamily="49" charset="-122"/>
                <a:ea typeface="黑体" panose="02010609060101010101" pitchFamily="49" charset="-122"/>
              </a:rPr>
              <a:t>G7-</a:t>
            </a: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中国东亚）</a:t>
            </a:r>
          </a:p>
        </p:txBody>
      </p:sp>
      <p:sp>
        <p:nvSpPr>
          <p:cNvPr id="23563" name="文本框 9"/>
          <p:cNvSpPr txBox="1"/>
          <p:nvPr/>
        </p:nvSpPr>
        <p:spPr>
          <a:xfrm>
            <a:off x="6843713" y="3381375"/>
            <a:ext cx="2479675" cy="2676525"/>
          </a:xfrm>
          <a:prstGeom prst="rect">
            <a:avLst/>
          </a:prstGeom>
          <a:noFill/>
          <a:ln w="9525">
            <a:noFill/>
          </a:ln>
        </p:spPr>
        <p:txBody>
          <a:bodyPr anchor="t" anchorCtr="0">
            <a:spAutoFit/>
          </a:bodyPr>
          <a:lstStyle/>
          <a:p>
            <a:r>
              <a:rPr lang="zh-CN" altLang="en-US" sz="2000" dirty="0">
                <a:latin typeface="黑体" panose="02010609060101010101" pitchFamily="49" charset="-122"/>
                <a:ea typeface="黑体" panose="02010609060101010101" pitchFamily="49" charset="-122"/>
              </a:rPr>
              <a:t>消费和标准制定国：</a:t>
            </a:r>
          </a:p>
          <a:p>
            <a:r>
              <a:rPr lang="zh-CN" altLang="en-US" sz="2000" dirty="0">
                <a:latin typeface="黑体" panose="02010609060101010101" pitchFamily="49" charset="-122"/>
                <a:ea typeface="黑体" panose="02010609060101010101" pitchFamily="49" charset="-122"/>
              </a:rPr>
              <a:t>美国和西欧</a:t>
            </a:r>
          </a:p>
          <a:p>
            <a:r>
              <a:rPr lang="zh-CN" altLang="en-US" sz="2000" dirty="0">
                <a:latin typeface="黑体" panose="02010609060101010101" pitchFamily="49" charset="-122"/>
                <a:ea typeface="黑体" panose="02010609060101010101" pitchFamily="49" charset="-122"/>
              </a:rPr>
              <a:t>生产和商品输出国：</a:t>
            </a:r>
          </a:p>
          <a:p>
            <a:r>
              <a:rPr lang="zh-CN" altLang="en-US" sz="2000" dirty="0">
                <a:latin typeface="黑体" panose="02010609060101010101" pitchFamily="49" charset="-122"/>
                <a:ea typeface="黑体" panose="02010609060101010101" pitchFamily="49" charset="-122"/>
              </a:rPr>
              <a:t>中国和东亚</a:t>
            </a:r>
          </a:p>
          <a:p>
            <a:r>
              <a:rPr lang="zh-CN" altLang="en-US" sz="2000" dirty="0">
                <a:latin typeface="黑体" panose="02010609060101010101" pitchFamily="49" charset="-122"/>
                <a:ea typeface="黑体" panose="02010609060101010101" pitchFamily="49" charset="-122"/>
              </a:rPr>
              <a:t>资源提供国：俄罗</a:t>
            </a:r>
          </a:p>
          <a:p>
            <a:r>
              <a:rPr lang="zh-CN" altLang="en-US" sz="2000" dirty="0">
                <a:latin typeface="黑体" panose="02010609060101010101" pitchFamily="49" charset="-122"/>
                <a:ea typeface="黑体" panose="02010609060101010101" pitchFamily="49" charset="-122"/>
              </a:rPr>
              <a:t>斯，中东，南美</a:t>
            </a:r>
          </a:p>
          <a:p>
            <a:endParaRPr lang="zh-CN" altLang="en-US" sz="2000" dirty="0">
              <a:latin typeface="黑体" panose="02010609060101010101" pitchFamily="49" charset="-122"/>
              <a:ea typeface="黑体" panose="02010609060101010101" pitchFamily="49" charset="-122"/>
            </a:endParaRPr>
          </a:p>
          <a:p>
            <a:endParaRPr lang="zh-CN" altLang="en-US" dirty="0">
              <a:solidFill>
                <a:schemeClr val="bg1"/>
              </a:solidFill>
              <a:latin typeface="黑体" panose="02010609060101010101" pitchFamily="49" charset="-122"/>
              <a:ea typeface="黑体" panose="02010609060101010101" pitchFamily="49" charset="-122"/>
            </a:endParaRPr>
          </a:p>
        </p:txBody>
      </p:sp>
      <p:sp>
        <p:nvSpPr>
          <p:cNvPr id="23564" name="文本框 10"/>
          <p:cNvSpPr txBox="1"/>
          <p:nvPr/>
        </p:nvSpPr>
        <p:spPr>
          <a:xfrm>
            <a:off x="6843713" y="1560513"/>
            <a:ext cx="2328862" cy="522287"/>
          </a:xfrm>
          <a:prstGeom prst="rect">
            <a:avLst/>
          </a:prstGeom>
          <a:noFill/>
          <a:ln w="9525">
            <a:noFill/>
          </a:ln>
        </p:spPr>
        <p:txBody>
          <a:bodyPr wrap="none" anchor="t" anchorCtr="0">
            <a:spAutoFit/>
          </a:bodyPr>
          <a:lstStyle/>
          <a:p>
            <a:r>
              <a:rPr lang="zh-CN" altLang="en-US" dirty="0">
                <a:latin typeface="黑体" panose="02010609060101010101" pitchFamily="49" charset="-122"/>
                <a:ea typeface="黑体" panose="02010609060101010101" pitchFamily="49" charset="-122"/>
              </a:rPr>
              <a:t>全球化之殇：</a:t>
            </a:r>
          </a:p>
        </p:txBody>
      </p:sp>
      <p:sp>
        <p:nvSpPr>
          <p:cNvPr id="23565" name="TextBox 16"/>
          <p:cNvSpPr txBox="1"/>
          <p:nvPr/>
        </p:nvSpPr>
        <p:spPr>
          <a:xfrm>
            <a:off x="2357438" y="4929188"/>
            <a:ext cx="4572000" cy="1214437"/>
          </a:xfrm>
          <a:prstGeom prst="rect">
            <a:avLst/>
          </a:prstGeom>
          <a:noFill/>
          <a:ln w="9525" cap="flat" cmpd="sng">
            <a:solidFill>
              <a:srgbClr val="FFFF00"/>
            </a:solidFill>
            <a:prstDash val="solid"/>
            <a:miter/>
            <a:headEnd type="none" w="med" len="med"/>
            <a:tailEnd type="none" w="med" len="med"/>
          </a:ln>
        </p:spPr>
        <p:txBody>
          <a:bodyPr anchor="t" anchorCtr="0">
            <a:spAutoFit/>
          </a:bodyPr>
          <a:lstStyle/>
          <a:p>
            <a:r>
              <a:rPr lang="zh-CN" altLang="en-US" sz="2400" dirty="0">
                <a:solidFill>
                  <a:schemeClr val="bg1"/>
                </a:solidFill>
                <a:latin typeface="黑体" panose="02010609060101010101" pitchFamily="49" charset="-122"/>
                <a:ea typeface="黑体" panose="02010609060101010101" pitchFamily="49" charset="-122"/>
              </a:rPr>
              <a:t>原子能技术，电子计算机技术，</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en-US" sz="2400" dirty="0">
                <a:solidFill>
                  <a:schemeClr val="bg1"/>
                </a:solidFill>
                <a:latin typeface="黑体" panose="02010609060101010101" pitchFamily="49" charset="-122"/>
                <a:ea typeface="黑体" panose="02010609060101010101" pitchFamily="49" charset="-122"/>
              </a:rPr>
              <a:t>空间技术，生物工程的发明应用</a:t>
            </a:r>
            <a:endParaRPr lang="en-US" altLang="zh-CN" sz="2400" dirty="0">
              <a:solidFill>
                <a:schemeClr val="bg1"/>
              </a:solidFill>
              <a:latin typeface="黑体" panose="02010609060101010101" pitchFamily="49" charset="-122"/>
              <a:ea typeface="黑体" panose="02010609060101010101" pitchFamily="49" charset="-122"/>
            </a:endParaRPr>
          </a:p>
          <a:p>
            <a:r>
              <a:rPr lang="zh-CN" altLang="en-US" sz="2400" dirty="0">
                <a:solidFill>
                  <a:schemeClr val="bg1"/>
                </a:solidFill>
                <a:latin typeface="黑体" panose="02010609060101010101" pitchFamily="49" charset="-122"/>
                <a:ea typeface="黑体" panose="02010609060101010101" pitchFamily="49" charset="-122"/>
              </a:rPr>
              <a:t>为主要标志的信息控制革命</a:t>
            </a:r>
          </a:p>
        </p:txBody>
      </p:sp>
      <p:pic>
        <p:nvPicPr>
          <p:cNvPr id="23566" name="Picture 2" descr="https://ss1.baidu.com/6ONXsjip0QIZ8tyhnq/it/u=435120829,2480338068&amp;fm=173&amp;s=578649A69AF405AFE88DCD13030000C1&amp;w=520&amp;h=394&amp;img.JPEG"/>
          <p:cNvPicPr>
            <a:picLocks noChangeAspect="1"/>
          </p:cNvPicPr>
          <p:nvPr/>
        </p:nvPicPr>
        <p:blipFill>
          <a:blip r:embed="rId2"/>
          <a:stretch>
            <a:fillRect/>
          </a:stretch>
        </p:blipFill>
        <p:spPr>
          <a:xfrm>
            <a:off x="2286000" y="1500188"/>
            <a:ext cx="4595813" cy="3429000"/>
          </a:xfrm>
          <a:prstGeom prst="rect">
            <a:avLst/>
          </a:prstGeom>
          <a:noFill/>
          <a:ln w="9525">
            <a:noFill/>
          </a:ln>
        </p:spPr>
      </p:pic>
      <p:sp>
        <p:nvSpPr>
          <p:cNvPr id="23567" name="文本框 2"/>
          <p:cNvSpPr txBox="1"/>
          <p:nvPr/>
        </p:nvSpPr>
        <p:spPr>
          <a:xfrm>
            <a:off x="7280275" y="5376863"/>
            <a:ext cx="1612900" cy="954087"/>
          </a:xfrm>
          <a:prstGeom prst="rect">
            <a:avLst/>
          </a:prstGeom>
          <a:noFill/>
          <a:ln w="9525">
            <a:noFill/>
          </a:ln>
        </p:spPr>
        <p:txBody>
          <a:bodyPr wrap="none" anchor="t" anchorCtr="0">
            <a:spAutoFit/>
          </a:bodyPr>
          <a:lstStyle/>
          <a:p>
            <a:r>
              <a:rPr lang="zh-CN" altLang="en-US" dirty="0">
                <a:latin typeface="黑体" panose="02010609060101010101" pitchFamily="49" charset="-122"/>
                <a:ea typeface="黑体" panose="02010609060101010101" pitchFamily="49" charset="-122"/>
              </a:rPr>
              <a:t>世界成为</a:t>
            </a:r>
          </a:p>
          <a:p>
            <a:r>
              <a:rPr lang="zh-CN" altLang="en-US" dirty="0">
                <a:latin typeface="黑体" panose="02010609060101010101" pitchFamily="49" charset="-122"/>
                <a:ea typeface="黑体" panose="02010609060101010101" pitchFamily="49" charset="-122"/>
              </a:rPr>
              <a:t>地球村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0903"/>
                                        </p:tgtEl>
                                        <p:attrNameLst>
                                          <p:attrName>style.visibility</p:attrName>
                                        </p:attrNameLst>
                                      </p:cBhvr>
                                      <p:to>
                                        <p:strVal val="visible"/>
                                      </p:to>
                                    </p:set>
                                    <p:animEffect transition="in" filter="barn(outVertical)">
                                      <p:cBhvr>
                                        <p:cTn id="7" dur="10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矩形 10241"/>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sp>
        <p:nvSpPr>
          <p:cNvPr id="10244" name="矩形 10243"/>
          <p:cNvSpPr>
            <a:spLocks noChangeArrowheads="1"/>
          </p:cNvSpPr>
          <p:nvPr/>
        </p:nvSpPr>
        <p:spPr bwMode="auto">
          <a:xfrm>
            <a:off x="152400" y="769938"/>
            <a:ext cx="8839200" cy="719138"/>
          </a:xfrm>
          <a:prstGeom prst="rect">
            <a:avLst/>
          </a:prstGeom>
          <a:noFill/>
          <a:ln w="57150">
            <a:noFill/>
            <a:miter lim="800000"/>
          </a:ln>
          <a:effectLst>
            <a:outerShdw dist="28398" dir="1593903"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世界军事理论与军事实践发生了巨大变化</a:t>
            </a:r>
          </a:p>
        </p:txBody>
      </p:sp>
      <p:sp>
        <p:nvSpPr>
          <p:cNvPr id="2457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pic>
        <p:nvPicPr>
          <p:cNvPr id="24580" name="图片 3" descr="t015b687fe94d2cd99d"/>
          <p:cNvPicPr>
            <a:picLocks noChangeAspect="1"/>
          </p:cNvPicPr>
          <p:nvPr/>
        </p:nvPicPr>
        <p:blipFill>
          <a:blip r:embed="rId2"/>
          <a:stretch>
            <a:fillRect/>
          </a:stretch>
        </p:blipFill>
        <p:spPr>
          <a:xfrm>
            <a:off x="0" y="1443038"/>
            <a:ext cx="5080000" cy="2755900"/>
          </a:xfrm>
          <a:prstGeom prst="rect">
            <a:avLst/>
          </a:prstGeom>
          <a:noFill/>
          <a:ln w="9525">
            <a:noFill/>
          </a:ln>
        </p:spPr>
      </p:pic>
      <p:sp>
        <p:nvSpPr>
          <p:cNvPr id="24581" name="文本框 5"/>
          <p:cNvSpPr txBox="1"/>
          <p:nvPr/>
        </p:nvSpPr>
        <p:spPr>
          <a:xfrm>
            <a:off x="-76200" y="3738563"/>
            <a:ext cx="5232400" cy="460375"/>
          </a:xfrm>
          <a:prstGeom prst="rect">
            <a:avLst/>
          </a:prstGeom>
          <a:noFill/>
          <a:ln w="9525">
            <a:noFill/>
          </a:ln>
        </p:spPr>
        <p:txBody>
          <a:bodyPr wrap="none" anchor="t" anchorCtr="0">
            <a:spAutoFit/>
          </a:bodyPr>
          <a:lstStyle/>
          <a:p>
            <a:r>
              <a:rPr lang="zh-CN" altLang="en-US" sz="2400" dirty="0">
                <a:solidFill>
                  <a:srgbClr val="FFFF00"/>
                </a:solidFill>
                <a:latin typeface="黑体" panose="02010609060101010101" pitchFamily="49" charset="-122"/>
                <a:ea typeface="黑体" panose="02010609060101010101" pitchFamily="49" charset="-122"/>
              </a:rPr>
              <a:t>现代战争的起点</a:t>
            </a:r>
            <a:r>
              <a:rPr lang="en-US" altLang="zh-CN" sz="2400" dirty="0">
                <a:solidFill>
                  <a:srgbClr val="FFFF00"/>
                </a:solidFill>
                <a:latin typeface="黑体" panose="02010609060101010101" pitchFamily="49" charset="-122"/>
                <a:ea typeface="黑体" panose="02010609060101010101" pitchFamily="49" charset="-122"/>
              </a:rPr>
              <a:t>-</a:t>
            </a:r>
            <a:r>
              <a:rPr lang="zh-CN" altLang="en-US" sz="2400" dirty="0">
                <a:solidFill>
                  <a:srgbClr val="FFFF00"/>
                </a:solidFill>
                <a:latin typeface="黑体" panose="02010609060101010101" pitchFamily="49" charset="-122"/>
                <a:ea typeface="黑体" panose="02010609060101010101" pitchFamily="49" charset="-122"/>
              </a:rPr>
              <a:t>以色列空袭贝卡谷地</a:t>
            </a:r>
          </a:p>
        </p:txBody>
      </p:sp>
      <p:pic>
        <p:nvPicPr>
          <p:cNvPr id="24582" name="图片 7" descr="t01a0ecadd0cce49b1b"/>
          <p:cNvPicPr>
            <a:picLocks noChangeAspect="1"/>
          </p:cNvPicPr>
          <p:nvPr/>
        </p:nvPicPr>
        <p:blipFill>
          <a:blip r:embed="rId3"/>
          <a:stretch>
            <a:fillRect/>
          </a:stretch>
        </p:blipFill>
        <p:spPr>
          <a:xfrm>
            <a:off x="5080000" y="1443038"/>
            <a:ext cx="4064000" cy="2755900"/>
          </a:xfrm>
          <a:prstGeom prst="rect">
            <a:avLst/>
          </a:prstGeom>
          <a:noFill/>
          <a:ln w="9525">
            <a:noFill/>
          </a:ln>
        </p:spPr>
      </p:pic>
      <p:sp>
        <p:nvSpPr>
          <p:cNvPr id="24583" name="文本框 8"/>
          <p:cNvSpPr txBox="1"/>
          <p:nvPr/>
        </p:nvSpPr>
        <p:spPr>
          <a:xfrm>
            <a:off x="5232400" y="3676650"/>
            <a:ext cx="3759200" cy="522288"/>
          </a:xfrm>
          <a:prstGeom prst="rect">
            <a:avLst/>
          </a:prstGeom>
          <a:noFill/>
          <a:ln w="9525">
            <a:noFill/>
          </a:ln>
        </p:spPr>
        <p:txBody>
          <a:bodyPr wrap="none" anchor="t" anchorCtr="0">
            <a:spAutoFit/>
          </a:bodyPr>
          <a:lstStyle/>
          <a:p>
            <a:r>
              <a:rPr lang="en-US" altLang="zh-CN" dirty="0">
                <a:solidFill>
                  <a:srgbClr val="FFFF00"/>
                </a:solidFill>
                <a:latin typeface="黑体" panose="02010609060101010101" pitchFamily="49" charset="-122"/>
                <a:ea typeface="黑体" panose="02010609060101010101" pitchFamily="49" charset="-122"/>
              </a:rPr>
              <a:t>11</a:t>
            </a:r>
            <a:r>
              <a:rPr lang="zh-CN" altLang="en-US" dirty="0">
                <a:solidFill>
                  <a:srgbClr val="FFFF00"/>
                </a:solidFill>
                <a:latin typeface="黑体" panose="02010609060101010101" pitchFamily="49" charset="-122"/>
                <a:ea typeface="黑体" panose="02010609060101010101" pitchFamily="49" charset="-122"/>
              </a:rPr>
              <a:t>分钟的草原烈火行动</a:t>
            </a:r>
          </a:p>
        </p:txBody>
      </p:sp>
      <p:pic>
        <p:nvPicPr>
          <p:cNvPr id="24584" name="图片 10" descr="bt0jl3wQaX0s3h5PtCavFSwiSL4itBG=GKQ9fOl=IAETb1558675324117compressflag"/>
          <p:cNvPicPr>
            <a:picLocks noChangeAspect="1"/>
          </p:cNvPicPr>
          <p:nvPr/>
        </p:nvPicPr>
        <p:blipFill>
          <a:blip r:embed="rId4"/>
          <a:stretch>
            <a:fillRect/>
          </a:stretch>
        </p:blipFill>
        <p:spPr>
          <a:xfrm>
            <a:off x="0" y="4198938"/>
            <a:ext cx="9144000" cy="2862262"/>
          </a:xfrm>
          <a:prstGeom prst="rect">
            <a:avLst/>
          </a:prstGeom>
          <a:noFill/>
          <a:ln w="9525">
            <a:noFill/>
          </a:ln>
        </p:spPr>
      </p:pic>
      <p:sp>
        <p:nvSpPr>
          <p:cNvPr id="2" name="文本框 1"/>
          <p:cNvSpPr txBox="1"/>
          <p:nvPr/>
        </p:nvSpPr>
        <p:spPr>
          <a:xfrm>
            <a:off x="3048000" y="3245400"/>
            <a:ext cx="3048000" cy="384810"/>
          </a:xfrm>
          <a:prstGeom prst="rect">
            <a:avLst/>
          </a:prstGeom>
        </p:spPr>
        <p:txBody>
          <a:bodyPr>
            <a:spAutoFit/>
            <a:extLst>
              <a:ext uri="{4A0BC546-FE56-4ADE-93B0-CB8AF2F6F144}">
                <wpsdc:textFrameExt xmlns="" xmlns:wpsdc="http://www.wps.cn/officeDocument/2022/drawingmlCustomData" type="text"/>
              </a:ext>
            </a:extLst>
          </a:bodyPr>
          <a:lstStyle/>
          <a:p>
            <a:pPr algn="l"/>
            <a:endParaRPr lang="zh-CN" altLang="en-US" sz="1800">
              <a:latin typeface="Arial" panose="020B0604020202020204" pitchFamily="34" charset="0"/>
              <a:ea typeface="微软雅黑" panose="020B0503020204020204" charset="-122"/>
            </a:endParaRPr>
          </a:p>
        </p:txBody>
      </p:sp>
      <p:sp>
        <p:nvSpPr>
          <p:cNvPr id="3" name="文本框 2"/>
          <p:cNvSpPr txBox="1"/>
          <p:nvPr/>
        </p:nvSpPr>
        <p:spPr>
          <a:xfrm>
            <a:off x="251460" y="4364905"/>
            <a:ext cx="3048000" cy="583565"/>
          </a:xfrm>
          <a:prstGeom prst="rect">
            <a:avLst/>
          </a:prstGeom>
        </p:spPr>
        <p:txBody>
          <a:bodyPr>
            <a:spAutoFit/>
            <a:extLst>
              <a:ext uri="{4A0BC546-FE56-4ADE-93B0-CB8AF2F6F144}">
                <wpsdc:textFrameExt xmlns="" xmlns:wpsdc="http://www.wps.cn/officeDocument/2022/drawingmlCustomData" type="text"/>
              </a:ext>
            </a:extLst>
          </a:bodyPr>
          <a:lstStyle/>
          <a:p>
            <a:pPr algn="l"/>
            <a:r>
              <a:rPr lang="zh-CN" altLang="en-US" sz="3200">
                <a:solidFill>
                  <a:srgbClr val="FF0000"/>
                </a:solidFill>
                <a:highlight>
                  <a:srgbClr val="FFFF00"/>
                </a:highlight>
                <a:latin typeface="Arial" panose="020B0604020202020204" pitchFamily="34" charset="0"/>
                <a:ea typeface="微软雅黑" panose="020B0503020204020204" charset="-122"/>
              </a:rPr>
              <a:t>信息控制革命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left)">
                                      <p:cBhvr>
                                        <p:cTn id="7"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矩形 98307"/>
          <p:cNvSpPr>
            <a:spLocks noChangeArrowheads="1"/>
          </p:cNvSpPr>
          <p:nvPr/>
        </p:nvSpPr>
        <p:spPr bwMode="auto">
          <a:xfrm>
            <a:off x="755333" y="2852103"/>
            <a:ext cx="7559675" cy="2528888"/>
          </a:xfrm>
          <a:prstGeom prst="rect">
            <a:avLst/>
          </a:prstGeom>
          <a:noFill/>
          <a:ln w="9525">
            <a:noFill/>
            <a:miter lim="800000"/>
          </a:ln>
          <a:effectLst>
            <a:outerShdw dist="40160" dir="1106124"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a:t>
            </a: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国防和军队建设指导思想的战略性转变，是党和国家工作重点转到经济建设上来以后，富国强兵之道的最优选择。随着这个转变的实现，我国实现国防和军队现代化的序幕拉开了。</a:t>
            </a:r>
          </a:p>
        </p:txBody>
      </p:sp>
      <p:sp>
        <p:nvSpPr>
          <p:cNvPr id="98309" name="矩形 98308"/>
          <p:cNvSpPr>
            <a:spLocks noChangeArrowheads="1"/>
          </p:cNvSpPr>
          <p:nvPr/>
        </p:nvSpPr>
        <p:spPr bwMode="auto">
          <a:xfrm>
            <a:off x="682943" y="1484630"/>
            <a:ext cx="7705725" cy="113982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　　中国进入了以经济建设为中心的改革开放新时期 </a:t>
            </a:r>
          </a:p>
        </p:txBody>
      </p:sp>
      <p:sp>
        <p:nvSpPr>
          <p:cNvPr id="25603"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
                                  </p:iterate>
                                  <p:childTnLst>
                                    <p:set>
                                      <p:cBhvr>
                                        <p:cTn id="6" dur="1" fill="hold">
                                          <p:stCondLst>
                                            <p:cond delay="0"/>
                                          </p:stCondLst>
                                        </p:cTn>
                                        <p:tgtEl>
                                          <p:spTgt spid="98309"/>
                                        </p:tgtEl>
                                        <p:attrNameLst>
                                          <p:attrName>style.visibility</p:attrName>
                                        </p:attrNameLst>
                                      </p:cBhvr>
                                      <p:to>
                                        <p:strVal val="visible"/>
                                      </p:to>
                                    </p:set>
                                    <p:animEffect transition="in" filter="wipe(left)">
                                      <p:cBhvr>
                                        <p:cTn id="7" dur="1000"/>
                                        <p:tgtEl>
                                          <p:spTgt spid="98309"/>
                                        </p:tgtEl>
                                      </p:cBhvr>
                                    </p:animEffect>
                                  </p:childTnLst>
                                </p:cTn>
                              </p:par>
                            </p:childTnLst>
                          </p:cTn>
                        </p:par>
                        <p:par>
                          <p:cTn id="8" fill="hold">
                            <p:stCondLst>
                              <p:cond delay="3299"/>
                            </p:stCondLst>
                            <p:childTnLst>
                              <p:par>
                                <p:cTn id="9" presetID="53" presetClass="entr" presetSubtype="16" fill="hold" grpId="0" nodeType="afterEffect">
                                  <p:stCondLst>
                                    <p:cond delay="0"/>
                                  </p:stCondLst>
                                  <p:childTnLst>
                                    <p:set>
                                      <p:cBhvr>
                                        <p:cTn id="10" dur="1" fill="hold">
                                          <p:stCondLst>
                                            <p:cond delay="0"/>
                                          </p:stCondLst>
                                        </p:cTn>
                                        <p:tgtEl>
                                          <p:spTgt spid="98308"/>
                                        </p:tgtEl>
                                        <p:attrNameLst>
                                          <p:attrName>style.visibility</p:attrName>
                                        </p:attrNameLst>
                                      </p:cBhvr>
                                      <p:to>
                                        <p:strVal val="visible"/>
                                      </p:to>
                                    </p:set>
                                    <p:anim calcmode="lin" valueType="num">
                                      <p:cBhvr>
                                        <p:cTn id="11" dur="500" fill="hold"/>
                                        <p:tgtEl>
                                          <p:spTgt spid="98308"/>
                                        </p:tgtEl>
                                        <p:attrNameLst>
                                          <p:attrName>ppt_w</p:attrName>
                                        </p:attrNameLst>
                                      </p:cBhvr>
                                      <p:tavLst>
                                        <p:tav tm="0">
                                          <p:val>
                                            <p:fltVal val="0"/>
                                          </p:val>
                                        </p:tav>
                                        <p:tav tm="100000">
                                          <p:val>
                                            <p:strVal val="#ppt_w"/>
                                          </p:val>
                                        </p:tav>
                                      </p:tavLst>
                                    </p:anim>
                                    <p:anim calcmode="lin" valueType="num">
                                      <p:cBhvr>
                                        <p:cTn id="12" dur="500" fill="hold"/>
                                        <p:tgtEl>
                                          <p:spTgt spid="98308"/>
                                        </p:tgtEl>
                                        <p:attrNameLst>
                                          <p:attrName>ppt_h</p:attrName>
                                        </p:attrNameLst>
                                      </p:cBhvr>
                                      <p:tavLst>
                                        <p:tav tm="0">
                                          <p:val>
                                            <p:fltVal val="0"/>
                                          </p:val>
                                        </p:tav>
                                        <p:tav tm="100000">
                                          <p:val>
                                            <p:strVal val="#ppt_h"/>
                                          </p:val>
                                        </p:tav>
                                      </p:tavLst>
                                    </p:anim>
                                    <p:animEffect transition="in" filter="fade">
                                      <p:cBhvr>
                                        <p:cTn id="13"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bldLvl="0" animBg="1"/>
      <p:bldP spid="9830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95233"/>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sp>
        <p:nvSpPr>
          <p:cNvPr id="95235" name="矩形 95234"/>
          <p:cNvSpPr>
            <a:spLocks noChangeArrowheads="1"/>
          </p:cNvSpPr>
          <p:nvPr/>
        </p:nvSpPr>
        <p:spPr bwMode="auto">
          <a:xfrm>
            <a:off x="1042988" y="2238375"/>
            <a:ext cx="7200900" cy="11906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（三）邓小平新时期军队建设思想形成的理论来源 </a:t>
            </a:r>
          </a:p>
        </p:txBody>
      </p:sp>
      <p:sp>
        <p:nvSpPr>
          <p:cNvPr id="26627"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wipe(left)">
                                      <p:cBhvr>
                                        <p:cTn id="7" dur="1000"/>
                                        <p:tgtEl>
                                          <p:spTgt spid="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矩形 15366"/>
          <p:cNvSpPr>
            <a:spLocks noChangeArrowheads="1"/>
          </p:cNvSpPr>
          <p:nvPr/>
        </p:nvSpPr>
        <p:spPr bwMode="auto">
          <a:xfrm>
            <a:off x="349250" y="769938"/>
            <a:ext cx="6143625" cy="652463"/>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继承了马克思恩格斯的军事思想 </a:t>
            </a:r>
          </a:p>
        </p:txBody>
      </p:sp>
      <p:pic>
        <p:nvPicPr>
          <p:cNvPr id="15371" name="图片 15370"/>
          <p:cNvPicPr>
            <a:picLocks noChangeAspect="1"/>
          </p:cNvPicPr>
          <p:nvPr/>
        </p:nvPicPr>
        <p:blipFill>
          <a:blip r:embed="rId2"/>
          <a:stretch>
            <a:fillRect/>
          </a:stretch>
        </p:blipFill>
        <p:spPr>
          <a:xfrm>
            <a:off x="3175" y="1422400"/>
            <a:ext cx="3779838" cy="2681288"/>
          </a:xfrm>
          <a:prstGeom prst="rect">
            <a:avLst/>
          </a:prstGeom>
          <a:noFill/>
          <a:ln w="9525">
            <a:noFill/>
          </a:ln>
        </p:spPr>
      </p:pic>
      <p:pic>
        <p:nvPicPr>
          <p:cNvPr id="15372" name="图片 15371"/>
          <p:cNvPicPr>
            <a:picLocks noChangeAspect="1"/>
          </p:cNvPicPr>
          <p:nvPr/>
        </p:nvPicPr>
        <p:blipFill>
          <a:blip r:embed="rId3"/>
          <a:stretch>
            <a:fillRect/>
          </a:stretch>
        </p:blipFill>
        <p:spPr>
          <a:xfrm>
            <a:off x="188913" y="4103688"/>
            <a:ext cx="3657600" cy="2559050"/>
          </a:xfrm>
          <a:prstGeom prst="rect">
            <a:avLst/>
          </a:prstGeom>
          <a:noFill/>
          <a:ln w="9525">
            <a:noFill/>
          </a:ln>
        </p:spPr>
      </p:pic>
      <p:sp>
        <p:nvSpPr>
          <p:cNvPr id="2765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16388" name="矩形 16387"/>
          <p:cNvSpPr>
            <a:spLocks noChangeArrowheads="1"/>
          </p:cNvSpPr>
          <p:nvPr/>
        </p:nvSpPr>
        <p:spPr bwMode="auto">
          <a:xfrm>
            <a:off x="3722688" y="1281113"/>
            <a:ext cx="5421313" cy="65722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汲取了列宁军事思想的精华 </a:t>
            </a:r>
          </a:p>
        </p:txBody>
      </p:sp>
      <p:pic>
        <p:nvPicPr>
          <p:cNvPr id="16395" name="图片 16394"/>
          <p:cNvPicPr>
            <a:picLocks noChangeAspect="1"/>
          </p:cNvPicPr>
          <p:nvPr/>
        </p:nvPicPr>
        <p:blipFill>
          <a:blip r:embed="rId4"/>
          <a:stretch>
            <a:fillRect/>
          </a:stretch>
        </p:blipFill>
        <p:spPr>
          <a:xfrm>
            <a:off x="4468813" y="1938338"/>
            <a:ext cx="3060700" cy="2532062"/>
          </a:xfrm>
          <a:prstGeom prst="rect">
            <a:avLst/>
          </a:prstGeom>
          <a:noFill/>
          <a:ln w="9525">
            <a:noFill/>
          </a:ln>
        </p:spPr>
      </p:pic>
      <p:pic>
        <p:nvPicPr>
          <p:cNvPr id="16396" name="图片 16395"/>
          <p:cNvPicPr>
            <a:picLocks noChangeAspect="1"/>
          </p:cNvPicPr>
          <p:nvPr/>
        </p:nvPicPr>
        <p:blipFill>
          <a:blip r:embed="rId5"/>
          <a:stretch>
            <a:fillRect/>
          </a:stretch>
        </p:blipFill>
        <p:spPr>
          <a:xfrm>
            <a:off x="4360863" y="4103688"/>
            <a:ext cx="4144962" cy="26685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barn(outVertical)">
                                      <p:cBhvr>
                                        <p:cTn id="7" dur="1000"/>
                                        <p:tgtEl>
                                          <p:spTgt spid="15367"/>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5371"/>
                                        </p:tgtEl>
                                        <p:attrNameLst>
                                          <p:attrName>style.visibility</p:attrName>
                                        </p:attrNameLst>
                                      </p:cBhvr>
                                      <p:to>
                                        <p:strVal val="visible"/>
                                      </p:to>
                                    </p:set>
                                    <p:animEffect transition="in" filter="wipe(right)">
                                      <p:cBhvr>
                                        <p:cTn id="11" dur="1000"/>
                                        <p:tgtEl>
                                          <p:spTgt spid="15371"/>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animEffect transition="in" filter="wipe(left)">
                                      <p:cBhvr>
                                        <p:cTn id="15" dur="1000"/>
                                        <p:tgtEl>
                                          <p:spTgt spid="15372"/>
                                        </p:tgtEl>
                                      </p:cBhvr>
                                    </p:animEffect>
                                  </p:childTnLst>
                                </p:cTn>
                              </p:par>
                            </p:childTnLst>
                          </p:cTn>
                        </p:par>
                        <p:par>
                          <p:cTn id="16" fill="hold">
                            <p:stCondLst>
                              <p:cond delay="3000"/>
                            </p:stCondLst>
                            <p:childTnLst>
                              <p:par>
                                <p:cTn id="17" presetID="16" presetClass="entr" presetSubtype="37" fill="hold" grpId="0" nodeType="after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barn(outVertical)">
                                      <p:cBhvr>
                                        <p:cTn id="19" dur="1000"/>
                                        <p:tgtEl>
                                          <p:spTgt spid="16388"/>
                                        </p:tgtEl>
                                      </p:cBhvr>
                                    </p:animEffect>
                                  </p:childTnLst>
                                </p:cTn>
                              </p:par>
                            </p:childTnLst>
                          </p:cTn>
                        </p:par>
                        <p:par>
                          <p:cTn id="20" fill="hold">
                            <p:stCondLst>
                              <p:cond delay="4000"/>
                            </p:stCondLst>
                            <p:childTnLst>
                              <p:par>
                                <p:cTn id="21" presetID="18" presetClass="entr" presetSubtype="12" fill="hold" nodeType="afterEffect">
                                  <p:stCondLst>
                                    <p:cond delay="0"/>
                                  </p:stCondLst>
                                  <p:childTnLst>
                                    <p:set>
                                      <p:cBhvr>
                                        <p:cTn id="22" dur="1" fill="hold">
                                          <p:stCondLst>
                                            <p:cond delay="0"/>
                                          </p:stCondLst>
                                        </p:cTn>
                                        <p:tgtEl>
                                          <p:spTgt spid="16395"/>
                                        </p:tgtEl>
                                        <p:attrNameLst>
                                          <p:attrName>style.visibility</p:attrName>
                                        </p:attrNameLst>
                                      </p:cBhvr>
                                      <p:to>
                                        <p:strVal val="visible"/>
                                      </p:to>
                                    </p:set>
                                    <p:animEffect transition="in" filter="strips(downLeft)">
                                      <p:cBhvr>
                                        <p:cTn id="23" dur="1000"/>
                                        <p:tgtEl>
                                          <p:spTgt spid="16395"/>
                                        </p:tgtEl>
                                      </p:cBhvr>
                                    </p:animEffect>
                                  </p:childTnLst>
                                </p:cTn>
                              </p:par>
                            </p:childTnLst>
                          </p:cTn>
                        </p:par>
                        <p:par>
                          <p:cTn id="24" fill="hold">
                            <p:stCondLst>
                              <p:cond delay="5000"/>
                            </p:stCondLst>
                            <p:childTnLst>
                              <p:par>
                                <p:cTn id="25" presetID="18" presetClass="entr" presetSubtype="6" fill="hold" nodeType="afterEffect">
                                  <p:stCondLst>
                                    <p:cond delay="0"/>
                                  </p:stCondLst>
                                  <p:childTnLst>
                                    <p:set>
                                      <p:cBhvr>
                                        <p:cTn id="26" dur="1" fill="hold">
                                          <p:stCondLst>
                                            <p:cond delay="0"/>
                                          </p:stCondLst>
                                        </p:cTn>
                                        <p:tgtEl>
                                          <p:spTgt spid="16396"/>
                                        </p:tgtEl>
                                        <p:attrNameLst>
                                          <p:attrName>style.visibility</p:attrName>
                                        </p:attrNameLst>
                                      </p:cBhvr>
                                      <p:to>
                                        <p:strVal val="visible"/>
                                      </p:to>
                                    </p:set>
                                    <p:animEffect transition="in" filter="strips(downRight)">
                                      <p:cBhvr>
                                        <p:cTn id="27" dur="1000"/>
                                        <p:tgtEl>
                                          <p:spTgt spid="16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bldLvl="0" animBg="1"/>
      <p:bldP spid="1638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内容占位符 2"/>
          <p:cNvSpPr>
            <a:spLocks noGrp="1"/>
          </p:cNvSpPr>
          <p:nvPr>
            <p:ph idx="1"/>
          </p:nvPr>
        </p:nvSpPr>
        <p:spPr>
          <a:xfrm>
            <a:off x="201613" y="1081088"/>
            <a:ext cx="8613775" cy="4114800"/>
          </a:xfrm>
        </p:spPr>
        <p:txBody>
          <a:bodyPr vert="horz" wrap="square" lIns="91440" tIns="45720" rIns="91440" bIns="45720" anchor="t" anchorCtr="0"/>
          <a:lstStyle/>
          <a:p>
            <a:r>
              <a:rPr lang="en-US" altLang="zh-CN" dirty="0">
                <a:solidFill>
                  <a:schemeClr val="bg1"/>
                </a:solidFill>
              </a:rPr>
              <a:t>    </a:t>
            </a:r>
            <a:r>
              <a:rPr lang="zh-CN" altLang="en-US" dirty="0">
                <a:solidFill>
                  <a:schemeClr val="bg1"/>
                </a:solidFill>
              </a:rPr>
              <a:t>习近平指出：“苏联为什么解体？苏共为什么垮台？一个重要原因就是意识形态领域的斗争十分激烈，全面否定苏联历史、苏共历史，否定列宁，否定斯大林，搞历史虚无主义，思想搞乱了，各级党组织几乎没任何作用了，军队都不在党的领导之下了。最后，苏联共产党偌大一个党就作鸟兽散了，苏联偌大一个社会主义国家就分崩离析了。这是前车之鉴啊！”这是对苏联解体原因最为准确的解释。</a:t>
            </a:r>
          </a:p>
        </p:txBody>
      </p:sp>
      <p:sp>
        <p:nvSpPr>
          <p:cNvPr id="28674"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矩形 18434"/>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grpSp>
        <p:nvGrpSpPr>
          <p:cNvPr id="2" name="组合 18444"/>
          <p:cNvGrpSpPr/>
          <p:nvPr/>
        </p:nvGrpSpPr>
        <p:grpSpPr>
          <a:xfrm>
            <a:off x="304800" y="2514600"/>
            <a:ext cx="3962400" cy="3200400"/>
            <a:chOff x="96" y="816"/>
            <a:chExt cx="3264" cy="2640"/>
          </a:xfrm>
        </p:grpSpPr>
        <p:sp>
          <p:nvSpPr>
            <p:cNvPr id="32771" name="棱台 18445"/>
            <p:cNvSpPr>
              <a:spLocks noChangeArrowheads="1"/>
            </p:cNvSpPr>
            <p:nvPr/>
          </p:nvSpPr>
          <p:spPr bwMode="auto">
            <a:xfrm>
              <a:off x="96" y="816"/>
              <a:ext cx="3264" cy="2640"/>
            </a:xfrm>
            <a:prstGeom prst="bevel">
              <a:avLst>
                <a:gd name="adj" fmla="val 2083"/>
              </a:avLst>
            </a:prstGeom>
            <a:noFill/>
            <a:ln w="9525">
              <a:noFill/>
              <a:miter lim="800000"/>
            </a:ln>
            <a:effectLst>
              <a:outerShdw dist="107763" dir="2700000" algn="ctr" rotWithShape="0">
                <a:schemeClr val="tx1"/>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72" name="矩形 18446"/>
            <p:cNvSpPr>
              <a:spLocks noChangeArrowheads="1"/>
            </p:cNvSpPr>
            <p:nvPr/>
          </p:nvSpPr>
          <p:spPr bwMode="auto">
            <a:xfrm>
              <a:off x="144" y="867"/>
              <a:ext cx="3167" cy="2538"/>
            </a:xfrm>
            <a:prstGeom prst="rect">
              <a:avLst/>
            </a:prstGeom>
            <a:noFill/>
            <a:ln w="57150">
              <a:noFill/>
              <a:miter lim="800000"/>
            </a:ln>
            <a:effectLst>
              <a:outerShdw dist="35921" dir="2700000" algn="ctr" rotWithShape="0">
                <a:schemeClr val="bg1"/>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sp>
        <p:nvSpPr>
          <p:cNvPr id="18448" name="矩形 18447"/>
          <p:cNvSpPr>
            <a:spLocks noChangeArrowheads="1"/>
          </p:cNvSpPr>
          <p:nvPr/>
        </p:nvSpPr>
        <p:spPr bwMode="auto">
          <a:xfrm>
            <a:off x="609600" y="1700213"/>
            <a:ext cx="8066088" cy="1554163"/>
          </a:xfrm>
          <a:prstGeom prst="rect">
            <a:avLst/>
          </a:prstGeom>
          <a:noFill/>
          <a:ln w="9525">
            <a:noFill/>
            <a:miter lim="800000"/>
          </a:ln>
          <a:effectLst>
            <a:outerShdw dist="45791" dir="2021404"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a:t>
            </a: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邓小平恢复和丰富了毛泽东一贯倡导的实事求是的思想路线。邓小平新时期军队建设思想正是在这一思想路线指导下形成的。</a:t>
            </a:r>
            <a:r>
              <a:rPr kumimoji="0" lang="zh-CN" altLang="en-US" sz="25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a:t>
            </a:r>
            <a:endParaRPr kumimoji="0" lang="zh-CN" altLang="en-US" sz="48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2774" name="矩形 18452"/>
          <p:cNvSpPr>
            <a:spLocks noChangeArrowheads="1"/>
          </p:cNvSpPr>
          <p:nvPr/>
        </p:nvSpPr>
        <p:spPr bwMode="auto">
          <a:xfrm>
            <a:off x="1670050" y="981075"/>
            <a:ext cx="5638800" cy="652463"/>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继承和发展了毛泽东军事思想</a:t>
            </a:r>
          </a:p>
        </p:txBody>
      </p:sp>
      <p:pic>
        <p:nvPicPr>
          <p:cNvPr id="18454" name="图片 18453"/>
          <p:cNvPicPr>
            <a:picLocks noChangeAspect="1"/>
          </p:cNvPicPr>
          <p:nvPr/>
        </p:nvPicPr>
        <p:blipFill>
          <a:blip r:embed="rId2"/>
          <a:stretch>
            <a:fillRect/>
          </a:stretch>
        </p:blipFill>
        <p:spPr>
          <a:xfrm>
            <a:off x="1187450" y="3213100"/>
            <a:ext cx="7151688" cy="3182938"/>
          </a:xfrm>
          <a:prstGeom prst="rect">
            <a:avLst/>
          </a:prstGeom>
          <a:noFill/>
          <a:ln w="9525">
            <a:noFill/>
          </a:ln>
        </p:spPr>
      </p:pic>
      <p:sp>
        <p:nvSpPr>
          <p:cNvPr id="29704"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10000"/>
                                  </p:iterate>
                                  <p:childTnLst>
                                    <p:set>
                                      <p:cBhvr>
                                        <p:cTn id="10" dur="1" fill="hold">
                                          <p:stCondLst>
                                            <p:cond delay="0"/>
                                          </p:stCondLst>
                                        </p:cTn>
                                        <p:tgtEl>
                                          <p:spTgt spid="18448"/>
                                        </p:tgtEl>
                                        <p:attrNameLst>
                                          <p:attrName>style.visibility</p:attrName>
                                        </p:attrNameLst>
                                      </p:cBhvr>
                                      <p:to>
                                        <p:strVal val="visible"/>
                                      </p:to>
                                    </p:set>
                                    <p:animEffect transition="in" filter="wipe(left)">
                                      <p:cBhvr>
                                        <p:cTn id="11" dur="1000"/>
                                        <p:tgtEl>
                                          <p:spTgt spid="18448"/>
                                        </p:tgtEl>
                                      </p:cBhvr>
                                    </p:animEffect>
                                  </p:childTnLst>
                                </p:cTn>
                              </p:par>
                            </p:childTnLst>
                          </p:cTn>
                        </p:par>
                        <p:par>
                          <p:cTn id="12" fill="hold">
                            <p:stCondLst>
                              <p:cond delay="7400"/>
                            </p:stCondLst>
                            <p:childTnLst>
                              <p:par>
                                <p:cTn id="13" presetID="16" presetClass="entr" presetSubtype="37" fill="hold" nodeType="afterEffect">
                                  <p:stCondLst>
                                    <p:cond delay="0"/>
                                  </p:stCondLst>
                                  <p:childTnLst>
                                    <p:set>
                                      <p:cBhvr>
                                        <p:cTn id="14" dur="1" fill="hold">
                                          <p:stCondLst>
                                            <p:cond delay="0"/>
                                          </p:stCondLst>
                                        </p:cTn>
                                        <p:tgtEl>
                                          <p:spTgt spid="18454"/>
                                        </p:tgtEl>
                                        <p:attrNameLst>
                                          <p:attrName>style.visibility</p:attrName>
                                        </p:attrNameLst>
                                      </p:cBhvr>
                                      <p:to>
                                        <p:strVal val="visible"/>
                                      </p:to>
                                    </p:set>
                                    <p:animEffect transition="in" filter="barn(outVertical)">
                                      <p:cBhvr>
                                        <p:cTn id="15" dur="2000"/>
                                        <p:tgtEl>
                                          <p:spTgt spid="18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矩形 25605"/>
          <p:cNvSpPr>
            <a:spLocks noChangeArrowheads="1"/>
          </p:cNvSpPr>
          <p:nvPr/>
        </p:nvSpPr>
        <p:spPr bwMode="auto">
          <a:xfrm>
            <a:off x="1073150" y="2428875"/>
            <a:ext cx="7315200" cy="1431925"/>
          </a:xfrm>
          <a:prstGeom prst="rect">
            <a:avLst/>
          </a:prstGeom>
          <a:noFill/>
          <a:ln w="9525">
            <a:noFill/>
            <a:miter lim="800000"/>
          </a:ln>
          <a:effectLst>
            <a:outerShdw dist="53882"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二、邓小平新时期军队建设</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       思想的主要内容 </a:t>
            </a:r>
          </a:p>
        </p:txBody>
      </p:sp>
      <p:sp>
        <p:nvSpPr>
          <p:cNvPr id="3072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dissolve">
                                      <p:cBhvr>
                                        <p:cTn id="7" dur="10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矩形 2764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27652" name="矩形 27651"/>
          <p:cNvSpPr>
            <a:spLocks noChangeArrowheads="1"/>
          </p:cNvSpPr>
          <p:nvPr/>
        </p:nvSpPr>
        <p:spPr bwMode="auto">
          <a:xfrm>
            <a:off x="1403350" y="2738438"/>
            <a:ext cx="6840538" cy="6413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（一）关于战争与和平的思想 </a:t>
            </a:r>
          </a:p>
        </p:txBody>
      </p:sp>
      <p:sp>
        <p:nvSpPr>
          <p:cNvPr id="31747"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wipe(left)">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框 94209"/>
          <p:cNvSpPr txBox="1"/>
          <p:nvPr/>
        </p:nvSpPr>
        <p:spPr>
          <a:xfrm>
            <a:off x="914400" y="1052513"/>
            <a:ext cx="7315200" cy="457200"/>
          </a:xfrm>
          <a:prstGeom prst="rect">
            <a:avLst/>
          </a:prstGeom>
          <a:noFill/>
          <a:ln w="9525">
            <a:noFill/>
          </a:ln>
        </p:spPr>
        <p:txBody>
          <a:bodyPr anchor="t" anchorCtr="0">
            <a:spAutoFit/>
          </a:bodyPr>
          <a:lstStyle/>
          <a:p>
            <a:pPr algn="just">
              <a:spcBef>
                <a:spcPct val="50000"/>
              </a:spcBef>
            </a:pPr>
            <a:endParaRPr lang="zh-CN" altLang="zh-CN" sz="2400" b="0" dirty="0">
              <a:solidFill>
                <a:schemeClr val="tx1"/>
              </a:solidFill>
              <a:latin typeface="Times New Roman" panose="02020603050405020304" pitchFamily="18" charset="0"/>
              <a:ea typeface="宋体" panose="02010600030101010101" pitchFamily="2" charset="-122"/>
            </a:endParaRPr>
          </a:p>
        </p:txBody>
      </p:sp>
      <p:sp>
        <p:nvSpPr>
          <p:cNvPr id="94211" name="矩形 94210"/>
          <p:cNvSpPr>
            <a:spLocks noChangeArrowheads="1"/>
          </p:cNvSpPr>
          <p:nvPr/>
        </p:nvSpPr>
        <p:spPr bwMode="auto">
          <a:xfrm>
            <a:off x="2339975" y="1223963"/>
            <a:ext cx="6019800" cy="1917700"/>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了解邓小平新时期军队建设思想形成的时代背景、国内和国际环境，掌握邓小平新时期军队建设思想的主要内容，正确认识邓小平新时期军队建设思想在马克思主义军事理论和指导我国国防和军队建设中的地位作用。</a:t>
            </a:r>
            <a:r>
              <a:rPr kumimoji="0" lang="zh-CN" altLang="en-US" sz="19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endParaRPr kumimoji="0" lang="zh-CN" altLang="en-US" sz="40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94212" name="矩形 94211"/>
          <p:cNvSpPr>
            <a:spLocks noChangeArrowheads="1"/>
          </p:cNvSpPr>
          <p:nvPr/>
        </p:nvSpPr>
        <p:spPr bwMode="auto">
          <a:xfrm>
            <a:off x="2351088" y="3254375"/>
            <a:ext cx="6108700" cy="119856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endParaRPr>
          </a:p>
        </p:txBody>
      </p:sp>
      <p:sp>
        <p:nvSpPr>
          <p:cNvPr id="94213" name="矩形 94212"/>
          <p:cNvSpPr>
            <a:spLocks noChangeArrowheads="1"/>
          </p:cNvSpPr>
          <p:nvPr/>
        </p:nvSpPr>
        <p:spPr bwMode="auto">
          <a:xfrm>
            <a:off x="2378075" y="4340225"/>
            <a:ext cx="5943600" cy="457200"/>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邓小平新时期军队建设思想的主要内容 </a:t>
            </a:r>
          </a:p>
        </p:txBody>
      </p:sp>
      <p:sp>
        <p:nvSpPr>
          <p:cNvPr id="94214" name="矩形 94213"/>
          <p:cNvSpPr>
            <a:spLocks noChangeArrowheads="1"/>
          </p:cNvSpPr>
          <p:nvPr/>
        </p:nvSpPr>
        <p:spPr bwMode="auto">
          <a:xfrm>
            <a:off x="2286000" y="5192713"/>
            <a:ext cx="5943600" cy="457200"/>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2</a:t>
            </a:r>
            <a:r>
              <a:rPr kumimoji="0" lang="zh-CN" altLang="en-US" sz="24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课时 </a:t>
            </a:r>
          </a:p>
        </p:txBody>
      </p:sp>
      <p:sp>
        <p:nvSpPr>
          <p:cNvPr id="94215" name="矩形 94214"/>
          <p:cNvSpPr>
            <a:spLocks noChangeArrowheads="1"/>
          </p:cNvSpPr>
          <p:nvPr/>
        </p:nvSpPr>
        <p:spPr bwMode="auto">
          <a:xfrm>
            <a:off x="609600" y="1139825"/>
            <a:ext cx="2162175" cy="51911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目的要求： </a:t>
            </a:r>
          </a:p>
        </p:txBody>
      </p:sp>
      <p:sp>
        <p:nvSpPr>
          <p:cNvPr id="94216" name="矩形 94215"/>
          <p:cNvSpPr>
            <a:spLocks noChangeArrowheads="1"/>
          </p:cNvSpPr>
          <p:nvPr/>
        </p:nvSpPr>
        <p:spPr bwMode="auto">
          <a:xfrm>
            <a:off x="609600" y="3141663"/>
            <a:ext cx="2017713" cy="51911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主要内容： </a:t>
            </a:r>
          </a:p>
        </p:txBody>
      </p:sp>
      <p:sp>
        <p:nvSpPr>
          <p:cNvPr id="94217" name="矩形 94216"/>
          <p:cNvSpPr>
            <a:spLocks noChangeArrowheads="1"/>
          </p:cNvSpPr>
          <p:nvPr/>
        </p:nvSpPr>
        <p:spPr bwMode="auto">
          <a:xfrm>
            <a:off x="609600" y="4308475"/>
            <a:ext cx="2017713" cy="51911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教学重点： </a:t>
            </a:r>
          </a:p>
        </p:txBody>
      </p:sp>
      <p:sp>
        <p:nvSpPr>
          <p:cNvPr id="94218" name="矩形 94217"/>
          <p:cNvSpPr>
            <a:spLocks noChangeArrowheads="1"/>
          </p:cNvSpPr>
          <p:nvPr/>
        </p:nvSpPr>
        <p:spPr bwMode="auto">
          <a:xfrm>
            <a:off x="609600" y="5130800"/>
            <a:ext cx="2017713" cy="519113"/>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教学时间： </a:t>
            </a:r>
          </a:p>
        </p:txBody>
      </p:sp>
      <p:sp>
        <p:nvSpPr>
          <p:cNvPr id="1332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12" name="Rectangle 9"/>
          <p:cNvSpPr>
            <a:spLocks noChangeArrowheads="1"/>
          </p:cNvSpPr>
          <p:nvPr/>
        </p:nvSpPr>
        <p:spPr bwMode="auto">
          <a:xfrm>
            <a:off x="3460750" y="5192713"/>
            <a:ext cx="6324600" cy="522288"/>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n-cs"/>
              </a:rPr>
              <a:t>一条红线：</a:t>
            </a:r>
            <a:r>
              <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邓小平现代化理论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4215"/>
                                        </p:tgtEl>
                                        <p:attrNameLst>
                                          <p:attrName>style.visibility</p:attrName>
                                        </p:attrNameLst>
                                      </p:cBhvr>
                                      <p:to>
                                        <p:strVal val="visible"/>
                                      </p:to>
                                    </p:set>
                                    <p:animEffect transition="in" filter="dissolve">
                                      <p:cBhvr>
                                        <p:cTn id="7" dur="1000"/>
                                        <p:tgtEl>
                                          <p:spTgt spid="9421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4211"/>
                                        </p:tgtEl>
                                        <p:attrNameLst>
                                          <p:attrName>style.visibility</p:attrName>
                                        </p:attrNameLst>
                                      </p:cBhvr>
                                      <p:to>
                                        <p:strVal val="visible"/>
                                      </p:to>
                                    </p:set>
                                    <p:animEffect transition="in" filter="wipe(left)">
                                      <p:cBhvr>
                                        <p:cTn id="11" dur="1000"/>
                                        <p:tgtEl>
                                          <p:spTgt spid="94211"/>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94216"/>
                                        </p:tgtEl>
                                        <p:attrNameLst>
                                          <p:attrName>style.visibility</p:attrName>
                                        </p:attrNameLst>
                                      </p:cBhvr>
                                      <p:to>
                                        <p:strVal val="visible"/>
                                      </p:to>
                                    </p:set>
                                    <p:animEffect transition="in" filter="dissolve">
                                      <p:cBhvr>
                                        <p:cTn id="15" dur="1000"/>
                                        <p:tgtEl>
                                          <p:spTgt spid="942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4212"/>
                                        </p:tgtEl>
                                        <p:attrNameLst>
                                          <p:attrName>style.visibility</p:attrName>
                                        </p:attrNameLst>
                                      </p:cBhvr>
                                      <p:to>
                                        <p:strVal val="visible"/>
                                      </p:to>
                                    </p:set>
                                    <p:animEffect transition="in" filter="wipe(left)">
                                      <p:cBhvr>
                                        <p:cTn id="19" dur="1000"/>
                                        <p:tgtEl>
                                          <p:spTgt spid="94212"/>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94217"/>
                                        </p:tgtEl>
                                        <p:attrNameLst>
                                          <p:attrName>style.visibility</p:attrName>
                                        </p:attrNameLst>
                                      </p:cBhvr>
                                      <p:to>
                                        <p:strVal val="visible"/>
                                      </p:to>
                                    </p:set>
                                    <p:animEffect transition="in" filter="dissolve">
                                      <p:cBhvr>
                                        <p:cTn id="23" dur="1000"/>
                                        <p:tgtEl>
                                          <p:spTgt spid="94217"/>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94213"/>
                                        </p:tgtEl>
                                        <p:attrNameLst>
                                          <p:attrName>style.visibility</p:attrName>
                                        </p:attrNameLst>
                                      </p:cBhvr>
                                      <p:to>
                                        <p:strVal val="visible"/>
                                      </p:to>
                                    </p:set>
                                    <p:animEffect transition="in" filter="wipe(left)">
                                      <p:cBhvr>
                                        <p:cTn id="27" dur="1000"/>
                                        <p:tgtEl>
                                          <p:spTgt spid="94213"/>
                                        </p:tgtEl>
                                      </p:cBhvr>
                                    </p:animEffect>
                                  </p:childTnLst>
                                </p:cTn>
                              </p:par>
                            </p:childTnLst>
                          </p:cTn>
                        </p:par>
                        <p:par>
                          <p:cTn id="28" fill="hold">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94218"/>
                                        </p:tgtEl>
                                        <p:attrNameLst>
                                          <p:attrName>style.visibility</p:attrName>
                                        </p:attrNameLst>
                                      </p:cBhvr>
                                      <p:to>
                                        <p:strVal val="visible"/>
                                      </p:to>
                                    </p:set>
                                    <p:animEffect transition="in" filter="dissolve">
                                      <p:cBhvr>
                                        <p:cTn id="31" dur="1000"/>
                                        <p:tgtEl>
                                          <p:spTgt spid="94218"/>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94214"/>
                                        </p:tgtEl>
                                        <p:attrNameLst>
                                          <p:attrName>style.visibility</p:attrName>
                                        </p:attrNameLst>
                                      </p:cBhvr>
                                      <p:to>
                                        <p:strVal val="visible"/>
                                      </p:to>
                                    </p:set>
                                    <p:animEffect transition="in" filter="wipe(left)">
                                      <p:cBhvr>
                                        <p:cTn id="35" dur="1000"/>
                                        <p:tgtEl>
                                          <p:spTgt spid="94214"/>
                                        </p:tgtEl>
                                      </p:cBhvr>
                                    </p:animEffect>
                                  </p:childTnLst>
                                </p:cTn>
                              </p:par>
                            </p:childTnLst>
                          </p:cTn>
                        </p:par>
                        <p:par>
                          <p:cTn id="36" fill="hold">
                            <p:stCondLst>
                              <p:cond delay="8000"/>
                            </p:stCondLst>
                            <p:childTnLst>
                              <p:par>
                                <p:cTn id="37" presetID="9"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2" grpId="0" bldLvl="0" animBg="1"/>
      <p:bldP spid="94213" grpId="0" bldLvl="0" animBg="1"/>
      <p:bldP spid="94214" grpId="0" bldLvl="0" animBg="1"/>
      <p:bldP spid="94215" grpId="0"/>
      <p:bldP spid="94216" grpId="0"/>
      <p:bldP spid="94217" grpId="0" bldLvl="0" animBg="1"/>
      <p:bldP spid="94218" grpId="0" bldLvl="0" animBg="1"/>
      <p:bldP spid="1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54" name="图片 82953"/>
          <p:cNvPicPr>
            <a:picLocks noChangeAspect="1"/>
          </p:cNvPicPr>
          <p:nvPr/>
        </p:nvPicPr>
        <p:blipFill>
          <a:blip r:embed="rId2"/>
          <a:stretch>
            <a:fillRect/>
          </a:stretch>
        </p:blipFill>
        <p:spPr>
          <a:xfrm>
            <a:off x="1098550" y="1762125"/>
            <a:ext cx="3511550" cy="4730750"/>
          </a:xfrm>
          <a:prstGeom prst="rect">
            <a:avLst/>
          </a:prstGeom>
          <a:noFill/>
          <a:ln w="9525">
            <a:noFill/>
          </a:ln>
        </p:spPr>
      </p:pic>
      <p:pic>
        <p:nvPicPr>
          <p:cNvPr id="82955" name="图片 82954"/>
          <p:cNvPicPr>
            <a:picLocks noChangeAspect="1"/>
          </p:cNvPicPr>
          <p:nvPr/>
        </p:nvPicPr>
        <p:blipFill>
          <a:blip r:embed="rId3"/>
          <a:stretch>
            <a:fillRect/>
          </a:stretch>
        </p:blipFill>
        <p:spPr>
          <a:xfrm>
            <a:off x="4065588" y="1762125"/>
            <a:ext cx="3962400" cy="2597150"/>
          </a:xfrm>
          <a:prstGeom prst="rect">
            <a:avLst/>
          </a:prstGeom>
          <a:noFill/>
          <a:ln w="9525">
            <a:noFill/>
          </a:ln>
        </p:spPr>
      </p:pic>
      <p:pic>
        <p:nvPicPr>
          <p:cNvPr id="82956" name="图片 82955"/>
          <p:cNvPicPr>
            <a:picLocks noChangeAspect="1"/>
          </p:cNvPicPr>
          <p:nvPr/>
        </p:nvPicPr>
        <p:blipFill>
          <a:blip r:embed="rId4"/>
          <a:stretch>
            <a:fillRect/>
          </a:stretch>
        </p:blipFill>
        <p:spPr>
          <a:xfrm>
            <a:off x="4065588" y="3784600"/>
            <a:ext cx="3963987" cy="2616200"/>
          </a:xfrm>
          <a:prstGeom prst="rect">
            <a:avLst/>
          </a:prstGeom>
          <a:noFill/>
          <a:ln w="9525">
            <a:noFill/>
          </a:ln>
        </p:spPr>
      </p:pic>
      <p:sp>
        <p:nvSpPr>
          <p:cNvPr id="39940" name="矩形 82945"/>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82951" name="矩形 82950"/>
          <p:cNvSpPr>
            <a:spLocks noChangeArrowheads="1"/>
          </p:cNvSpPr>
          <p:nvPr/>
        </p:nvSpPr>
        <p:spPr bwMode="auto">
          <a:xfrm>
            <a:off x="1066800" y="769938"/>
            <a:ext cx="6791325" cy="71437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中国历史进入改革开放的新时期</a:t>
            </a:r>
          </a:p>
        </p:txBody>
      </p:sp>
      <p:pic>
        <p:nvPicPr>
          <p:cNvPr id="82952" name="图片 82951"/>
          <p:cNvPicPr>
            <a:picLocks noChangeAspect="1"/>
          </p:cNvPicPr>
          <p:nvPr/>
        </p:nvPicPr>
        <p:blipFill>
          <a:blip r:embed="rId5"/>
          <a:stretch>
            <a:fillRect/>
          </a:stretch>
        </p:blipFill>
        <p:spPr>
          <a:xfrm>
            <a:off x="4156075" y="1944688"/>
            <a:ext cx="157163" cy="4211637"/>
          </a:xfrm>
          <a:prstGeom prst="rect">
            <a:avLst/>
          </a:prstGeom>
          <a:noFill/>
          <a:ln w="9525">
            <a:noFill/>
          </a:ln>
        </p:spPr>
      </p:pic>
      <p:pic>
        <p:nvPicPr>
          <p:cNvPr id="82953" name="图片 82952"/>
          <p:cNvPicPr>
            <a:picLocks noChangeAspect="1"/>
          </p:cNvPicPr>
          <p:nvPr/>
        </p:nvPicPr>
        <p:blipFill>
          <a:blip r:embed="rId6"/>
          <a:stretch>
            <a:fillRect/>
          </a:stretch>
        </p:blipFill>
        <p:spPr>
          <a:xfrm>
            <a:off x="4251325" y="3724275"/>
            <a:ext cx="3384550" cy="152400"/>
          </a:xfrm>
          <a:prstGeom prst="rect">
            <a:avLst/>
          </a:prstGeom>
          <a:noFill/>
          <a:ln w="9525">
            <a:noFill/>
          </a:ln>
        </p:spPr>
      </p:pic>
      <p:sp>
        <p:nvSpPr>
          <p:cNvPr id="32776"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32777" name="文本框 1"/>
          <p:cNvSpPr txBox="1"/>
          <p:nvPr/>
        </p:nvSpPr>
        <p:spPr>
          <a:xfrm>
            <a:off x="0" y="1484313"/>
            <a:ext cx="674688" cy="4914900"/>
          </a:xfrm>
          <a:prstGeom prst="rect">
            <a:avLst/>
          </a:prstGeom>
          <a:noFill/>
          <a:ln w="9525">
            <a:noFill/>
          </a:ln>
        </p:spPr>
        <p:txBody>
          <a:bodyPr vert="eaVert" anchor="t" anchorCtr="0">
            <a:spAutoFit/>
          </a:bodyPr>
          <a:lstStyle/>
          <a:p>
            <a:r>
              <a:rPr lang="zh-CN" altLang="en-US" sz="3200" dirty="0">
                <a:solidFill>
                  <a:srgbClr val="FFFF00"/>
                </a:solidFill>
                <a:latin typeface="华文中宋" panose="02010600040101010101" pitchFamily="2" charset="-122"/>
                <a:ea typeface="华文中宋" panose="02010600040101010101" pitchFamily="2" charset="-122"/>
              </a:rPr>
              <a:t>中国式现代化之路</a:t>
            </a:r>
            <a:endParaRPr lang="zh-CN" altLang="en-US" sz="3200" dirty="0">
              <a:latin typeface="黑体" panose="02010609060101010101" pitchFamily="49" charset="-122"/>
              <a:ea typeface="黑体" panose="02010609060101010101" pitchFamily="49" charset="-122"/>
            </a:endParaRPr>
          </a:p>
        </p:txBody>
      </p:sp>
      <p:sp>
        <p:nvSpPr>
          <p:cNvPr id="32778" name="文本框 4"/>
          <p:cNvSpPr txBox="1"/>
          <p:nvPr/>
        </p:nvSpPr>
        <p:spPr>
          <a:xfrm>
            <a:off x="614363" y="1944688"/>
            <a:ext cx="612775" cy="3311525"/>
          </a:xfrm>
          <a:prstGeom prst="rect">
            <a:avLst/>
          </a:prstGeom>
          <a:noFill/>
          <a:ln w="9525">
            <a:noFill/>
          </a:ln>
        </p:spPr>
        <p:txBody>
          <a:bodyPr vert="eaVert" wrap="none" anchor="t" anchorCtr="0">
            <a:spAutoFit/>
          </a:bodyPr>
          <a:lstStyle/>
          <a:p>
            <a:r>
              <a:rPr lang="zh-CN" altLang="en-US" dirty="0">
                <a:latin typeface="黑体" panose="02010609060101010101" pitchFamily="49" charset="-122"/>
                <a:ea typeface="黑体" panose="02010609060101010101" pitchFamily="49" charset="-122"/>
              </a:rPr>
              <a:t>和平发展  和平崛起</a:t>
            </a:r>
          </a:p>
        </p:txBody>
      </p:sp>
      <p:sp>
        <p:nvSpPr>
          <p:cNvPr id="32779" name="文本框 1"/>
          <p:cNvSpPr txBox="1"/>
          <p:nvPr/>
        </p:nvSpPr>
        <p:spPr>
          <a:xfrm>
            <a:off x="7667625" y="1860550"/>
            <a:ext cx="612775" cy="2774950"/>
          </a:xfrm>
          <a:prstGeom prst="rect">
            <a:avLst/>
          </a:prstGeom>
          <a:noFill/>
          <a:ln w="9525">
            <a:noFill/>
          </a:ln>
        </p:spPr>
        <p:txBody>
          <a:bodyPr vert="eaVert" wrap="none" anchor="t" anchorCtr="0">
            <a:spAutoFit/>
          </a:bodyPr>
          <a:lstStyle/>
          <a:p>
            <a:r>
              <a:rPr lang="zh-CN" altLang="en-US" dirty="0">
                <a:latin typeface="黑体" panose="02010609060101010101" pitchFamily="49" charset="-122"/>
                <a:ea typeface="黑体" panose="02010609060101010101" pitchFamily="49" charset="-122"/>
              </a:rPr>
              <a:t>从 发报 到 微信</a:t>
            </a:r>
          </a:p>
        </p:txBody>
      </p:sp>
      <p:sp>
        <p:nvSpPr>
          <p:cNvPr id="32780" name="文本框 2"/>
          <p:cNvSpPr txBox="1"/>
          <p:nvPr/>
        </p:nvSpPr>
        <p:spPr>
          <a:xfrm>
            <a:off x="8089900" y="1898650"/>
            <a:ext cx="612775" cy="2774950"/>
          </a:xfrm>
          <a:prstGeom prst="rect">
            <a:avLst/>
          </a:prstGeom>
          <a:noFill/>
          <a:ln w="9525">
            <a:noFill/>
          </a:ln>
        </p:spPr>
        <p:txBody>
          <a:bodyPr vert="eaVert" wrap="none" anchor="t" anchorCtr="0">
            <a:spAutoFit/>
          </a:bodyPr>
          <a:lstStyle/>
          <a:p>
            <a:r>
              <a:rPr lang="zh-CN" altLang="en-US" dirty="0">
                <a:latin typeface="黑体" panose="02010609060101010101" pitchFamily="49" charset="-122"/>
                <a:ea typeface="黑体" panose="02010609060101010101" pitchFamily="49" charset="-122"/>
              </a:rPr>
              <a:t>从 接轨 到 铺轨</a:t>
            </a:r>
          </a:p>
        </p:txBody>
      </p:sp>
      <p:sp>
        <p:nvSpPr>
          <p:cNvPr id="32781" name="文本框 3"/>
          <p:cNvSpPr txBox="1"/>
          <p:nvPr/>
        </p:nvSpPr>
        <p:spPr>
          <a:xfrm>
            <a:off x="8531225" y="1860550"/>
            <a:ext cx="612775" cy="2774950"/>
          </a:xfrm>
          <a:prstGeom prst="rect">
            <a:avLst/>
          </a:prstGeom>
          <a:noFill/>
          <a:ln w="9525">
            <a:noFill/>
          </a:ln>
        </p:spPr>
        <p:txBody>
          <a:bodyPr vert="eaVert" wrap="none" anchor="t" anchorCtr="0">
            <a:spAutoFit/>
          </a:bodyPr>
          <a:lstStyle/>
          <a:p>
            <a:r>
              <a:rPr lang="zh-CN" altLang="en-US" dirty="0">
                <a:latin typeface="黑体" panose="02010609060101010101" pitchFamily="49" charset="-122"/>
                <a:ea typeface="黑体" panose="02010609060101010101" pitchFamily="49" charset="-122"/>
              </a:rPr>
              <a:t>从 渴望 到 战狼</a:t>
            </a:r>
          </a:p>
        </p:txBody>
      </p:sp>
      <p:sp>
        <p:nvSpPr>
          <p:cNvPr id="32782" name="文本框 1"/>
          <p:cNvSpPr txBox="1"/>
          <p:nvPr/>
        </p:nvSpPr>
        <p:spPr>
          <a:xfrm>
            <a:off x="2509838" y="1419225"/>
            <a:ext cx="3857625" cy="584200"/>
          </a:xfrm>
          <a:prstGeom prst="rect">
            <a:avLst/>
          </a:prstGeom>
          <a:noFill/>
          <a:ln w="9525">
            <a:noFill/>
          </a:ln>
        </p:spPr>
        <p:txBody>
          <a:bodyPr wrap="none" anchor="t" anchorCtr="0">
            <a:spAutoFit/>
          </a:bodyPr>
          <a:lstStyle/>
          <a:p>
            <a:r>
              <a:rPr lang="zh-CN" altLang="en-US" sz="3200" dirty="0">
                <a:solidFill>
                  <a:srgbClr val="FFFF00"/>
                </a:solidFill>
                <a:latin typeface="黑体" panose="02010609060101010101" pitchFamily="49" charset="-122"/>
                <a:ea typeface="黑体" panose="02010609060101010101" pitchFamily="49" charset="-122"/>
              </a:rPr>
              <a:t>中国共产党人的奉献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2951"/>
                                        </p:tgtEl>
                                        <p:attrNameLst>
                                          <p:attrName>style.visibility</p:attrName>
                                        </p:attrNameLst>
                                      </p:cBhvr>
                                      <p:to>
                                        <p:strVal val="visible"/>
                                      </p:to>
                                    </p:set>
                                    <p:animEffect transition="in" filter="barn(inVertical)">
                                      <p:cBhvr>
                                        <p:cTn id="7" dur="1000"/>
                                        <p:tgtEl>
                                          <p:spTgt spid="82951"/>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82952"/>
                                        </p:tgtEl>
                                        <p:attrNameLst>
                                          <p:attrName>style.visibility</p:attrName>
                                        </p:attrNameLst>
                                      </p:cBhvr>
                                      <p:to>
                                        <p:strVal val="visible"/>
                                      </p:to>
                                    </p:set>
                                    <p:animEffect transition="in" filter="wipe(up)">
                                      <p:cBhvr>
                                        <p:cTn id="11" dur="1000"/>
                                        <p:tgtEl>
                                          <p:spTgt spid="82952"/>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82954"/>
                                        </p:tgtEl>
                                        <p:attrNameLst>
                                          <p:attrName>style.visibility</p:attrName>
                                        </p:attrNameLst>
                                      </p:cBhvr>
                                      <p:to>
                                        <p:strVal val="visible"/>
                                      </p:to>
                                    </p:set>
                                    <p:animEffect transition="in" filter="wipe(right)">
                                      <p:cBhvr>
                                        <p:cTn id="15" dur="1000"/>
                                        <p:tgtEl>
                                          <p:spTgt spid="82954"/>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82953"/>
                                        </p:tgtEl>
                                        <p:attrNameLst>
                                          <p:attrName>style.visibility</p:attrName>
                                        </p:attrNameLst>
                                      </p:cBhvr>
                                      <p:to>
                                        <p:strVal val="visible"/>
                                      </p:to>
                                    </p:set>
                                    <p:animEffect transition="in" filter="wipe(left)">
                                      <p:cBhvr>
                                        <p:cTn id="19" dur="1000"/>
                                        <p:tgtEl>
                                          <p:spTgt spid="82953"/>
                                        </p:tgtEl>
                                      </p:cBhvr>
                                    </p:animEffect>
                                  </p:childTnLst>
                                </p:cTn>
                              </p:par>
                            </p:childTnLst>
                          </p:cTn>
                        </p:par>
                        <p:par>
                          <p:cTn id="20" fill="hold">
                            <p:stCondLst>
                              <p:cond delay="4000"/>
                            </p:stCondLst>
                            <p:childTnLst>
                              <p:par>
                                <p:cTn id="21" presetID="18" presetClass="entr" presetSubtype="3" fill="hold" nodeType="afterEffect">
                                  <p:stCondLst>
                                    <p:cond delay="0"/>
                                  </p:stCondLst>
                                  <p:childTnLst>
                                    <p:set>
                                      <p:cBhvr>
                                        <p:cTn id="22" dur="1" fill="hold">
                                          <p:stCondLst>
                                            <p:cond delay="0"/>
                                          </p:stCondLst>
                                        </p:cTn>
                                        <p:tgtEl>
                                          <p:spTgt spid="82955"/>
                                        </p:tgtEl>
                                        <p:attrNameLst>
                                          <p:attrName>style.visibility</p:attrName>
                                        </p:attrNameLst>
                                      </p:cBhvr>
                                      <p:to>
                                        <p:strVal val="visible"/>
                                      </p:to>
                                    </p:set>
                                    <p:animEffect transition="in" filter="strips(upRight)">
                                      <p:cBhvr>
                                        <p:cTn id="23" dur="500"/>
                                        <p:tgtEl>
                                          <p:spTgt spid="82955"/>
                                        </p:tgtEl>
                                      </p:cBhvr>
                                    </p:animEffect>
                                  </p:childTnLst>
                                </p:cTn>
                              </p:par>
                            </p:childTnLst>
                          </p:cTn>
                        </p:par>
                        <p:par>
                          <p:cTn id="24" fill="hold">
                            <p:stCondLst>
                              <p:cond delay="4500"/>
                            </p:stCondLst>
                            <p:childTnLst>
                              <p:par>
                                <p:cTn id="25" presetID="18" presetClass="entr" presetSubtype="6" fill="hold" nodeType="afterEffect">
                                  <p:stCondLst>
                                    <p:cond delay="0"/>
                                  </p:stCondLst>
                                  <p:childTnLst>
                                    <p:set>
                                      <p:cBhvr>
                                        <p:cTn id="26" dur="1" fill="hold">
                                          <p:stCondLst>
                                            <p:cond delay="0"/>
                                          </p:stCondLst>
                                        </p:cTn>
                                        <p:tgtEl>
                                          <p:spTgt spid="82956"/>
                                        </p:tgtEl>
                                        <p:attrNameLst>
                                          <p:attrName>style.visibility</p:attrName>
                                        </p:attrNameLst>
                                      </p:cBhvr>
                                      <p:to>
                                        <p:strVal val="visible"/>
                                      </p:to>
                                    </p:set>
                                    <p:animEffect transition="in" filter="strips(downRight)">
                                      <p:cBhvr>
                                        <p:cTn id="27" dur="1000"/>
                                        <p:tgtEl>
                                          <p:spTgt spid="8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8" descr="IMG_263"/>
          <p:cNvPicPr>
            <a:picLocks noChangeAspect="1"/>
          </p:cNvPicPr>
          <p:nvPr>
            <p:custDataLst>
              <p:tags r:id="rId1"/>
            </p:custDataLst>
          </p:nvPr>
        </p:nvPicPr>
        <p:blipFill>
          <a:blip r:embed="rId3"/>
          <a:stretch>
            <a:fillRect/>
          </a:stretch>
        </p:blipFill>
        <p:spPr>
          <a:xfrm>
            <a:off x="49942" y="1412776"/>
            <a:ext cx="3848100" cy="4352925"/>
          </a:xfrm>
          <a:prstGeom prst="rect">
            <a:avLst/>
          </a:prstGeom>
          <a:noFill/>
          <a:ln w="9525">
            <a:noFill/>
          </a:ln>
        </p:spPr>
      </p:pic>
      <p:sp>
        <p:nvSpPr>
          <p:cNvPr id="100" name="文本框 99"/>
          <p:cNvSpPr txBox="1"/>
          <p:nvPr/>
        </p:nvSpPr>
        <p:spPr>
          <a:xfrm>
            <a:off x="165960" y="5728205"/>
            <a:ext cx="5080000" cy="107721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rPr>
              <a:t>毛主席在十三陵</a:t>
            </a:r>
            <a:endParaRPr kumimoji="0" lang="en-US" altLang="zh-CN" sz="3200"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rPr>
              <a:t>水库工地</a:t>
            </a:r>
          </a:p>
        </p:txBody>
      </p:sp>
      <p:sp>
        <p:nvSpPr>
          <p:cNvPr id="5" name="文本框 4"/>
          <p:cNvSpPr txBox="1"/>
          <p:nvPr/>
        </p:nvSpPr>
        <p:spPr>
          <a:xfrm>
            <a:off x="4211960" y="-62016"/>
            <a:ext cx="5080000" cy="310854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kern="0" spc="75" dirty="0">
                <a:solidFill>
                  <a:srgbClr val="333333"/>
                </a:solidFill>
                <a:effectLst/>
                <a:ea typeface="微软雅黑" panose="020B0503020204020204" pitchFamily="34" charset="-122"/>
                <a:cs typeface="宋体" panose="02010600030101010101" pitchFamily="2" charset="-122"/>
              </a:rPr>
              <a:t>中国在改革开放之前还有个“前三十年”，而他们却想省去这个痛苦而麻烦的过程。</a:t>
            </a:r>
            <a:endPar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rPr>
              <a:t>毛主席那代人用一代人的时间吃三代人的苦，完成需要五代人干的事情</a:t>
            </a:r>
            <a:r>
              <a:rPr lang="zh-CN" altLang="en-US" b="0" dirty="0">
                <a:solidFill>
                  <a:srgbClr val="000000"/>
                </a:solidFill>
                <a:ea typeface="宋体" panose="02010600030101010101" pitchFamily="2" charset="-122"/>
              </a:rPr>
              <a:t>。</a:t>
            </a:r>
            <a:endPar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rPr>
              <a:t> </a:t>
            </a:r>
            <a:r>
              <a:rPr kumimoji="0" lang="en-US" altLang="zh-CN"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rPr>
              <a:t>  </a:t>
            </a:r>
            <a:endPar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宋体" panose="02010600030101010101" pitchFamily="2" charset="-122"/>
              <a:cs typeface="+mn-cs"/>
            </a:endParaRPr>
          </a:p>
        </p:txBody>
      </p:sp>
      <p:pic>
        <p:nvPicPr>
          <p:cNvPr id="2" name="图片 1">
            <a:extLst>
              <a:ext uri="{FF2B5EF4-FFF2-40B4-BE49-F238E27FC236}">
                <a16:creationId xmlns:a16="http://schemas.microsoft.com/office/drawing/2014/main" id="{D2144534-A076-AF9E-6186-11A29E7AF8DA}"/>
              </a:ext>
            </a:extLst>
          </p:cNvPr>
          <p:cNvPicPr>
            <a:picLocks noChangeAspect="1"/>
          </p:cNvPicPr>
          <p:nvPr/>
        </p:nvPicPr>
        <p:blipFill>
          <a:blip r:embed="rId4"/>
          <a:stretch>
            <a:fillRect/>
          </a:stretch>
        </p:blipFill>
        <p:spPr>
          <a:xfrm>
            <a:off x="3869690" y="2679648"/>
            <a:ext cx="5274310" cy="3583305"/>
          </a:xfrm>
          <a:prstGeom prst="rect">
            <a:avLst/>
          </a:prstGeom>
        </p:spPr>
      </p:pic>
      <p:sp>
        <p:nvSpPr>
          <p:cNvPr id="6" name="文本框 5">
            <a:extLst>
              <a:ext uri="{FF2B5EF4-FFF2-40B4-BE49-F238E27FC236}">
                <a16:creationId xmlns:a16="http://schemas.microsoft.com/office/drawing/2014/main" id="{64EFC2D4-44D6-9CC8-951B-138554ED544A}"/>
              </a:ext>
            </a:extLst>
          </p:cNvPr>
          <p:cNvSpPr txBox="1"/>
          <p:nvPr/>
        </p:nvSpPr>
        <p:spPr>
          <a:xfrm>
            <a:off x="-26258" y="89319"/>
            <a:ext cx="4656666" cy="1030410"/>
          </a:xfrm>
          <a:prstGeom prst="rect">
            <a:avLst/>
          </a:prstGeom>
          <a:noFill/>
        </p:spPr>
        <p:txBody>
          <a:bodyPr wrap="square">
            <a:spAutoFit/>
          </a:bodyPr>
          <a:lstStyle/>
          <a:p>
            <a:pPr algn="l">
              <a:lnSpc>
                <a:spcPts val="3750"/>
              </a:lnSpc>
            </a:pPr>
            <a:r>
              <a:rPr lang="zh-CN" altLang="zh-CN" b="1" kern="1800" dirty="0">
                <a:solidFill>
                  <a:srgbClr val="000000"/>
                </a:solidFill>
                <a:effectLst/>
                <a:latin typeface="inherit"/>
                <a:ea typeface="微软雅黑" panose="020B0503020204020204" pitchFamily="34" charset="-122"/>
                <a:cs typeface="宋体" panose="02010600030101010101" pitchFamily="2" charset="-122"/>
              </a:rPr>
              <a:t>很多国家都曾改革开放，</a:t>
            </a:r>
            <a:endParaRPr lang="en-US" altLang="zh-CN" b="1" kern="1800" dirty="0">
              <a:solidFill>
                <a:srgbClr val="000000"/>
              </a:solidFill>
              <a:effectLst/>
              <a:latin typeface="inherit"/>
              <a:ea typeface="微软雅黑" panose="020B0503020204020204" pitchFamily="34" charset="-122"/>
              <a:cs typeface="宋体" panose="02010600030101010101" pitchFamily="2" charset="-122"/>
            </a:endParaRPr>
          </a:p>
          <a:p>
            <a:pPr algn="l">
              <a:lnSpc>
                <a:spcPts val="3750"/>
              </a:lnSpc>
            </a:pPr>
            <a:r>
              <a:rPr lang="zh-CN" altLang="zh-CN" b="1" kern="1800" dirty="0">
                <a:solidFill>
                  <a:srgbClr val="000000"/>
                </a:solidFill>
                <a:effectLst/>
                <a:latin typeface="inherit"/>
                <a:ea typeface="微软雅黑" panose="020B0503020204020204" pitchFamily="34" charset="-122"/>
                <a:cs typeface="宋体" panose="02010600030101010101" pitchFamily="2" charset="-122"/>
              </a:rPr>
              <a:t>但为什么只有中国成功了</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79C2B768-8460-2A45-D629-CABC4B6EAED4}"/>
              </a:ext>
            </a:extLst>
          </p:cNvPr>
          <p:cNvPicPr>
            <a:picLocks noChangeAspect="1"/>
          </p:cNvPicPr>
          <p:nvPr/>
        </p:nvPicPr>
        <p:blipFill>
          <a:blip r:embed="rId5"/>
          <a:stretch>
            <a:fillRect/>
          </a:stretch>
        </p:blipFill>
        <p:spPr>
          <a:xfrm>
            <a:off x="3872268" y="4671031"/>
            <a:ext cx="5274310" cy="2181225"/>
          </a:xfrm>
          <a:prstGeom prst="rect">
            <a:avLst/>
          </a:prstGeom>
        </p:spPr>
      </p:pic>
    </p:spTree>
    <p:extLst>
      <p:ext uri="{BB962C8B-B14F-4D97-AF65-F5344CB8AC3E}">
        <p14:creationId xmlns:p14="http://schemas.microsoft.com/office/powerpoint/2010/main" val="427027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标题 1"/>
          <p:cNvSpPr>
            <a:spLocks noGrp="1"/>
          </p:cNvSpPr>
          <p:nvPr>
            <p:ph type="title"/>
          </p:nvPr>
        </p:nvSpPr>
        <p:spPr>
          <a:xfrm>
            <a:off x="0" y="44450"/>
            <a:ext cx="9147810" cy="1143000"/>
          </a:xfrm>
        </p:spPr>
        <p:txBody>
          <a:bodyPr anchor="ctr" anchorCtr="0"/>
          <a:lstStyle/>
          <a:p>
            <a:r>
              <a:rPr lang="zh-CN" altLang="en-US" sz="2800" dirty="0"/>
              <a:t>中国式现代化靠团结奋斗精神跨越</a:t>
            </a:r>
            <a:r>
              <a:rPr lang="en-US" altLang="zh-CN" sz="2800" dirty="0"/>
              <a:t>“</a:t>
            </a:r>
            <a:r>
              <a:rPr lang="zh-CN" altLang="en-US" sz="2800" dirty="0"/>
              <a:t>卡夫丁峡谷</a:t>
            </a:r>
            <a:r>
              <a:rPr lang="en-US" altLang="zh-CN" sz="2800" dirty="0"/>
              <a:t>”</a:t>
            </a:r>
            <a:r>
              <a:rPr lang="zh-CN" altLang="en-US" sz="2800" dirty="0"/>
              <a:t>（</a:t>
            </a:r>
            <a:r>
              <a:rPr lang="en-US" altLang="zh-CN" sz="2800" dirty="0"/>
              <a:t>1949-2035</a:t>
            </a:r>
            <a:r>
              <a:rPr lang="zh-CN" altLang="en-US" sz="2800" dirty="0"/>
              <a:t>）（南京长江大桥建不成，改革开放搞不起来）</a:t>
            </a:r>
          </a:p>
        </p:txBody>
      </p:sp>
      <p:sp>
        <p:nvSpPr>
          <p:cNvPr id="33795" name="内容占位符 2"/>
          <p:cNvSpPr>
            <a:spLocks noGrp="1"/>
          </p:cNvSpPr>
          <p:nvPr>
            <p:ph idx="1"/>
          </p:nvPr>
        </p:nvSpPr>
        <p:spPr>
          <a:xfrm>
            <a:off x="323533" y="1052830"/>
            <a:ext cx="8424862" cy="4114800"/>
          </a:xfrm>
        </p:spPr>
        <p:txBody>
          <a:bodyPr anchor="t" anchorCtr="0"/>
          <a:lstStyle/>
          <a:p>
            <a:r>
              <a:rPr lang="zh-CN" altLang="en-US"/>
              <a:t>习近平总书记指出：</a:t>
            </a:r>
          </a:p>
          <a:p>
            <a:r>
              <a:rPr lang="zh-CN" altLang="en-US"/>
              <a:t>    在一百年的非凡奋斗历程中，一代又一代中国共产党人顽强拼搏、不懈奋斗，涌现了一大批视死如归的革命烈士、一大批顽强奋斗的英雄人物、一大批忘我奉献的先进模范，形成了井冈山精神、长征精神、遵义会议精神、延安精神、西柏坡精神、红岩精神、抗美援朝精神、“两弹一星”精神、特区精神、抗洪精神、抗震救灾精神、抗疫精神等伟大精神，构筑起了中国共产党人的精神谱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8694"/>
          <p:cNvGrpSpPr/>
          <p:nvPr/>
        </p:nvGrpSpPr>
        <p:grpSpPr>
          <a:xfrm>
            <a:off x="900113" y="6597650"/>
            <a:ext cx="7502525" cy="2355850"/>
            <a:chOff x="567" y="3874"/>
            <a:chExt cx="4726" cy="1484"/>
          </a:xfrm>
        </p:grpSpPr>
        <p:pic>
          <p:nvPicPr>
            <p:cNvPr id="34818" name="图片 28684" descr="地图3"/>
            <p:cNvPicPr>
              <a:picLocks noChangeAspect="1"/>
            </p:cNvPicPr>
            <p:nvPr/>
          </p:nvPicPr>
          <p:blipFill>
            <a:blip r:embed="rId2">
              <a:clrChange>
                <a:clrFrom>
                  <a:srgbClr val="FFFFFF"/>
                </a:clrFrom>
                <a:clrTo>
                  <a:srgbClr val="FFFFFF">
                    <a:alpha val="0"/>
                  </a:srgbClr>
                </a:clrTo>
              </a:clrChange>
            </a:blip>
            <a:stretch>
              <a:fillRect/>
            </a:stretch>
          </p:blipFill>
          <p:spPr>
            <a:xfrm>
              <a:off x="567" y="4156"/>
              <a:ext cx="1844" cy="1118"/>
            </a:xfrm>
            <a:prstGeom prst="rect">
              <a:avLst/>
            </a:prstGeom>
            <a:noFill/>
            <a:ln w="9525">
              <a:noFill/>
            </a:ln>
          </p:spPr>
        </p:pic>
        <p:pic>
          <p:nvPicPr>
            <p:cNvPr id="34819" name="图片 28693" descr="s1"/>
            <p:cNvPicPr>
              <a:picLocks noChangeAspect="1"/>
            </p:cNvPicPr>
            <p:nvPr/>
          </p:nvPicPr>
          <p:blipFill>
            <a:blip r:embed="rId3">
              <a:clrChange>
                <a:clrFrom>
                  <a:srgbClr val="2305FE"/>
                </a:clrFrom>
                <a:clrTo>
                  <a:srgbClr val="2305FE">
                    <a:alpha val="0"/>
                  </a:srgbClr>
                </a:clrTo>
              </a:clrChange>
            </a:blip>
            <a:stretch>
              <a:fillRect/>
            </a:stretch>
          </p:blipFill>
          <p:spPr>
            <a:xfrm>
              <a:off x="2934" y="3874"/>
              <a:ext cx="2359" cy="1484"/>
            </a:xfrm>
            <a:prstGeom prst="rect">
              <a:avLst/>
            </a:prstGeom>
            <a:noFill/>
            <a:ln w="9525">
              <a:noFill/>
            </a:ln>
          </p:spPr>
        </p:pic>
      </p:grpSp>
      <p:sp>
        <p:nvSpPr>
          <p:cNvPr id="40964" name="矩形 2867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28688" name="文本框 28687"/>
          <p:cNvSpPr txBox="1"/>
          <p:nvPr/>
        </p:nvSpPr>
        <p:spPr>
          <a:xfrm>
            <a:off x="2195513" y="4868863"/>
            <a:ext cx="5181600" cy="519112"/>
          </a:xfrm>
          <a:prstGeom prst="rect">
            <a:avLst/>
          </a:prstGeom>
          <a:noFill/>
          <a:ln w="9525">
            <a:noFill/>
          </a:ln>
          <a:effectLst>
            <a:outerShdw dist="45791" dir="2021404" algn="ctr" rotWithShape="0">
              <a:schemeClr val="tx2"/>
            </a:outerShdw>
          </a:effectLst>
        </p:spPr>
        <p:txBody>
          <a:bodyPr anchor="t" anchorCtr="0">
            <a:spAutoFit/>
          </a:bodyPr>
          <a:lstStyle/>
          <a:p>
            <a:pPr>
              <a:buSzTx/>
            </a:pPr>
            <a:r>
              <a:rPr lang="zh-CN" altLang="en-US">
                <a:latin typeface="黑体" panose="02010609060101010101" pitchFamily="49" charset="-122"/>
                <a:ea typeface="黑体" panose="02010609060101010101" pitchFamily="49" charset="-122"/>
              </a:rPr>
              <a:t>有能力打世界大战的两强   </a:t>
            </a:r>
          </a:p>
        </p:txBody>
      </p:sp>
      <p:sp>
        <p:nvSpPr>
          <p:cNvPr id="28690" name="矩形 28689"/>
          <p:cNvSpPr>
            <a:spLocks noChangeArrowheads="1"/>
          </p:cNvSpPr>
          <p:nvPr/>
        </p:nvSpPr>
        <p:spPr bwMode="auto">
          <a:xfrm>
            <a:off x="1403350" y="1052513"/>
            <a:ext cx="6575425" cy="71437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超级大国争霸态势发生新变化</a:t>
            </a:r>
          </a:p>
        </p:txBody>
      </p:sp>
      <p:sp>
        <p:nvSpPr>
          <p:cNvPr id="28692" name="文本框 28691"/>
          <p:cNvSpPr txBox="1"/>
          <p:nvPr/>
        </p:nvSpPr>
        <p:spPr>
          <a:xfrm>
            <a:off x="5364163" y="3003550"/>
            <a:ext cx="1871662" cy="641350"/>
          </a:xfrm>
          <a:prstGeom prst="rect">
            <a:avLst/>
          </a:prstGeom>
          <a:noFill/>
          <a:ln w="9525">
            <a:noFill/>
          </a:ln>
          <a:effectLst>
            <a:outerShdw dist="45791" dir="2021404" algn="ctr" rotWithShape="0">
              <a:schemeClr val="tx2"/>
            </a:outerShdw>
          </a:effectLst>
        </p:spPr>
        <p:txBody>
          <a:bodyPr anchor="t" anchorCtr="0">
            <a:spAutoFit/>
          </a:bodyPr>
          <a:lstStyle/>
          <a:p>
            <a:pPr algn="ctr">
              <a:buSzTx/>
            </a:pPr>
            <a:r>
              <a:rPr lang="zh-CN" altLang="en-US" sz="3600">
                <a:solidFill>
                  <a:schemeClr val="bg1"/>
                </a:solidFill>
                <a:latin typeface="黑体" panose="02010609060101010101" pitchFamily="49" charset="-122"/>
                <a:ea typeface="黑体" panose="02010609060101010101" pitchFamily="49" charset="-122"/>
              </a:rPr>
              <a:t>苏联   </a:t>
            </a:r>
          </a:p>
        </p:txBody>
      </p:sp>
      <p:sp>
        <p:nvSpPr>
          <p:cNvPr id="28693" name="文本框 28692"/>
          <p:cNvSpPr txBox="1"/>
          <p:nvPr/>
        </p:nvSpPr>
        <p:spPr>
          <a:xfrm>
            <a:off x="1547813" y="2997200"/>
            <a:ext cx="1871662" cy="641350"/>
          </a:xfrm>
          <a:prstGeom prst="rect">
            <a:avLst/>
          </a:prstGeom>
          <a:noFill/>
          <a:ln w="9525">
            <a:noFill/>
          </a:ln>
          <a:effectLst>
            <a:outerShdw dist="45791" dir="2021404" algn="ctr" rotWithShape="0">
              <a:schemeClr val="tx2"/>
            </a:outerShdw>
          </a:effectLst>
        </p:spPr>
        <p:txBody>
          <a:bodyPr anchor="t" anchorCtr="0">
            <a:spAutoFit/>
          </a:bodyPr>
          <a:lstStyle/>
          <a:p>
            <a:pPr>
              <a:buSzTx/>
            </a:pPr>
            <a:r>
              <a:rPr lang="zh-CN" altLang="en-US" sz="3600">
                <a:solidFill>
                  <a:schemeClr val="bg1"/>
                </a:solidFill>
                <a:latin typeface="黑体" panose="02010609060101010101" pitchFamily="49" charset="-122"/>
                <a:ea typeface="黑体" panose="02010609060101010101" pitchFamily="49" charset="-122"/>
              </a:rPr>
              <a:t>美国   </a:t>
            </a:r>
          </a:p>
        </p:txBody>
      </p:sp>
      <p:sp>
        <p:nvSpPr>
          <p:cNvPr id="3482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8690"/>
                                        </p:tgtEl>
                                        <p:attrNameLst>
                                          <p:attrName>style.visibility</p:attrName>
                                        </p:attrNameLst>
                                      </p:cBhvr>
                                      <p:to>
                                        <p:strVal val="visible"/>
                                      </p:to>
                                    </p:set>
                                    <p:animEffect transition="in" filter="barn(outVertical)">
                                      <p:cBhvr>
                                        <p:cTn id="7" dur="1000"/>
                                        <p:tgtEl>
                                          <p:spTgt spid="28690"/>
                                        </p:tgtEl>
                                      </p:cBhvr>
                                    </p:animEffect>
                                  </p:childTnLst>
                                </p:cTn>
                              </p:par>
                            </p:childTnLst>
                          </p:cTn>
                        </p:par>
                        <p:par>
                          <p:cTn id="8" fill="hold">
                            <p:stCondLst>
                              <p:cond delay="1000"/>
                            </p:stCondLst>
                            <p:childTnLst>
                              <p:par>
                                <p:cTn id="9" presetID="64" presetClass="path" presetSubtype="0" accel="50000" decel="50000" fill="hold" nodeType="afterEffect">
                                  <p:stCondLst>
                                    <p:cond delay="0"/>
                                  </p:stCondLst>
                                  <p:childTnLst>
                                    <p:animMotion origin="layout" path="M -0.00087 -0.22451 L -0.00087 -0.65411 " pathEditMode="relative" rAng="0" ptsTypes="AA">
                                      <p:cBhvr>
                                        <p:cTn id="10" dur="2000" fill="hold"/>
                                        <p:tgtEl>
                                          <p:spTgt spid="2"/>
                                        </p:tgtEl>
                                        <p:attrNameLst>
                                          <p:attrName>ppt_x</p:attrName>
                                          <p:attrName>ppt_y</p:attrName>
                                        </p:attrNameLst>
                                      </p:cBhvr>
                                      <p:rCtr x="0" y="-21500"/>
                                    </p:animMotion>
                                  </p:childTnLst>
                                </p:cTn>
                              </p:par>
                            </p:childTnLst>
                          </p:cTn>
                        </p:par>
                        <p:par>
                          <p:cTn id="11" fill="hold">
                            <p:stCondLst>
                              <p:cond delay="3000"/>
                            </p:stCondLst>
                            <p:childTnLst>
                              <p:par>
                                <p:cTn id="12" presetID="53" presetClass="entr" presetSubtype="16" fill="hold" grpId="0" nodeType="afterEffect">
                                  <p:stCondLst>
                                    <p:cond delay="0"/>
                                  </p:stCondLst>
                                  <p:childTnLst>
                                    <p:set>
                                      <p:cBhvr>
                                        <p:cTn id="13" dur="1" fill="hold">
                                          <p:stCondLst>
                                            <p:cond delay="0"/>
                                          </p:stCondLst>
                                        </p:cTn>
                                        <p:tgtEl>
                                          <p:spTgt spid="28688"/>
                                        </p:tgtEl>
                                        <p:attrNameLst>
                                          <p:attrName>style.visibility</p:attrName>
                                        </p:attrNameLst>
                                      </p:cBhvr>
                                      <p:to>
                                        <p:strVal val="visible"/>
                                      </p:to>
                                    </p:set>
                                    <p:anim calcmode="lin" valueType="num">
                                      <p:cBhvr>
                                        <p:cTn id="14" dur="500" fill="hold"/>
                                        <p:tgtEl>
                                          <p:spTgt spid="28688"/>
                                        </p:tgtEl>
                                        <p:attrNameLst>
                                          <p:attrName>ppt_w</p:attrName>
                                        </p:attrNameLst>
                                      </p:cBhvr>
                                      <p:tavLst>
                                        <p:tav tm="0">
                                          <p:val>
                                            <p:fltVal val="0"/>
                                          </p:val>
                                        </p:tav>
                                        <p:tav tm="100000">
                                          <p:val>
                                            <p:strVal val="#ppt_w"/>
                                          </p:val>
                                        </p:tav>
                                      </p:tavLst>
                                    </p:anim>
                                    <p:anim calcmode="lin" valueType="num">
                                      <p:cBhvr>
                                        <p:cTn id="15" dur="500" fill="hold"/>
                                        <p:tgtEl>
                                          <p:spTgt spid="28688"/>
                                        </p:tgtEl>
                                        <p:attrNameLst>
                                          <p:attrName>ppt_h</p:attrName>
                                        </p:attrNameLst>
                                      </p:cBhvr>
                                      <p:tavLst>
                                        <p:tav tm="0">
                                          <p:val>
                                            <p:fltVal val="0"/>
                                          </p:val>
                                        </p:tav>
                                        <p:tav tm="100000">
                                          <p:val>
                                            <p:strVal val="#ppt_h"/>
                                          </p:val>
                                        </p:tav>
                                      </p:tavLst>
                                    </p:anim>
                                    <p:animEffect transition="in" filter="fade">
                                      <p:cBhvr>
                                        <p:cTn id="16" dur="500"/>
                                        <p:tgtEl>
                                          <p:spTgt spid="28688"/>
                                        </p:tgtEl>
                                      </p:cBhvr>
                                    </p:animEffect>
                                  </p:childTnLst>
                                </p:cTn>
                              </p:par>
                            </p:childTnLst>
                          </p:cTn>
                        </p:par>
                        <p:par>
                          <p:cTn id="17" fill="hold">
                            <p:stCondLst>
                              <p:cond delay="3500"/>
                            </p:stCondLst>
                            <p:childTnLst>
                              <p:par>
                                <p:cTn id="18" presetID="53" presetClass="entr" presetSubtype="16" fill="hold" grpId="0" nodeType="afterEffect">
                                  <p:stCondLst>
                                    <p:cond delay="0"/>
                                  </p:stCondLst>
                                  <p:childTnLst>
                                    <p:set>
                                      <p:cBhvr>
                                        <p:cTn id="19" dur="1" fill="hold">
                                          <p:stCondLst>
                                            <p:cond delay="0"/>
                                          </p:stCondLst>
                                        </p:cTn>
                                        <p:tgtEl>
                                          <p:spTgt spid="28693"/>
                                        </p:tgtEl>
                                        <p:attrNameLst>
                                          <p:attrName>style.visibility</p:attrName>
                                        </p:attrNameLst>
                                      </p:cBhvr>
                                      <p:to>
                                        <p:strVal val="visible"/>
                                      </p:to>
                                    </p:set>
                                    <p:anim calcmode="lin" valueType="num">
                                      <p:cBhvr>
                                        <p:cTn id="20" dur="500" fill="hold"/>
                                        <p:tgtEl>
                                          <p:spTgt spid="28693"/>
                                        </p:tgtEl>
                                        <p:attrNameLst>
                                          <p:attrName>ppt_w</p:attrName>
                                        </p:attrNameLst>
                                      </p:cBhvr>
                                      <p:tavLst>
                                        <p:tav tm="0">
                                          <p:val>
                                            <p:fltVal val="0"/>
                                          </p:val>
                                        </p:tav>
                                        <p:tav tm="100000">
                                          <p:val>
                                            <p:strVal val="#ppt_w"/>
                                          </p:val>
                                        </p:tav>
                                      </p:tavLst>
                                    </p:anim>
                                    <p:anim calcmode="lin" valueType="num">
                                      <p:cBhvr>
                                        <p:cTn id="21" dur="500" fill="hold"/>
                                        <p:tgtEl>
                                          <p:spTgt spid="28693"/>
                                        </p:tgtEl>
                                        <p:attrNameLst>
                                          <p:attrName>ppt_h</p:attrName>
                                        </p:attrNameLst>
                                      </p:cBhvr>
                                      <p:tavLst>
                                        <p:tav tm="0">
                                          <p:val>
                                            <p:fltVal val="0"/>
                                          </p:val>
                                        </p:tav>
                                        <p:tav tm="100000">
                                          <p:val>
                                            <p:strVal val="#ppt_h"/>
                                          </p:val>
                                        </p:tav>
                                      </p:tavLst>
                                    </p:anim>
                                    <p:animEffect transition="in" filter="fade">
                                      <p:cBhvr>
                                        <p:cTn id="22" dur="500"/>
                                        <p:tgtEl>
                                          <p:spTgt spid="28693"/>
                                        </p:tgtEl>
                                      </p:cBhvr>
                                    </p:animEffect>
                                  </p:childTnLst>
                                </p:cTn>
                              </p:par>
                            </p:childTnLst>
                          </p:cTn>
                        </p:par>
                        <p:par>
                          <p:cTn id="23" fill="hold">
                            <p:stCondLst>
                              <p:cond delay="4000"/>
                            </p:stCondLst>
                            <p:childTnLst>
                              <p:par>
                                <p:cTn id="24" presetID="53" presetClass="entr" presetSubtype="16" fill="hold" grpId="0" nodeType="afterEffect">
                                  <p:stCondLst>
                                    <p:cond delay="0"/>
                                  </p:stCondLst>
                                  <p:childTnLst>
                                    <p:set>
                                      <p:cBhvr>
                                        <p:cTn id="25" dur="1" fill="hold">
                                          <p:stCondLst>
                                            <p:cond delay="0"/>
                                          </p:stCondLst>
                                        </p:cTn>
                                        <p:tgtEl>
                                          <p:spTgt spid="28692"/>
                                        </p:tgtEl>
                                        <p:attrNameLst>
                                          <p:attrName>style.visibility</p:attrName>
                                        </p:attrNameLst>
                                      </p:cBhvr>
                                      <p:to>
                                        <p:strVal val="visible"/>
                                      </p:to>
                                    </p:set>
                                    <p:anim calcmode="lin" valueType="num">
                                      <p:cBhvr>
                                        <p:cTn id="26" dur="500" fill="hold"/>
                                        <p:tgtEl>
                                          <p:spTgt spid="28692"/>
                                        </p:tgtEl>
                                        <p:attrNameLst>
                                          <p:attrName>ppt_w</p:attrName>
                                        </p:attrNameLst>
                                      </p:cBhvr>
                                      <p:tavLst>
                                        <p:tav tm="0">
                                          <p:val>
                                            <p:fltVal val="0"/>
                                          </p:val>
                                        </p:tav>
                                        <p:tav tm="100000">
                                          <p:val>
                                            <p:strVal val="#ppt_w"/>
                                          </p:val>
                                        </p:tav>
                                      </p:tavLst>
                                    </p:anim>
                                    <p:anim calcmode="lin" valueType="num">
                                      <p:cBhvr>
                                        <p:cTn id="27" dur="500" fill="hold"/>
                                        <p:tgtEl>
                                          <p:spTgt spid="28692"/>
                                        </p:tgtEl>
                                        <p:attrNameLst>
                                          <p:attrName>ppt_h</p:attrName>
                                        </p:attrNameLst>
                                      </p:cBhvr>
                                      <p:tavLst>
                                        <p:tav tm="0">
                                          <p:val>
                                            <p:fltVal val="0"/>
                                          </p:val>
                                        </p:tav>
                                        <p:tav tm="100000">
                                          <p:val>
                                            <p:strVal val="#ppt_h"/>
                                          </p:val>
                                        </p:tav>
                                      </p:tavLst>
                                    </p:anim>
                                    <p:animEffect transition="in" filter="fade">
                                      <p:cBhvr>
                                        <p:cTn id="28" dur="500"/>
                                        <p:tgtEl>
                                          <p:spTgt spid="28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8" grpId="0"/>
      <p:bldP spid="28690" grpId="0"/>
      <p:bldP spid="28692" grpId="0"/>
      <p:bldP spid="286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矩形 29697"/>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29711" name="文本框 29710"/>
          <p:cNvSpPr txBox="1"/>
          <p:nvPr/>
        </p:nvSpPr>
        <p:spPr>
          <a:xfrm>
            <a:off x="1185863" y="1989138"/>
            <a:ext cx="3276600" cy="3751262"/>
          </a:xfrm>
          <a:prstGeom prst="rect">
            <a:avLst/>
          </a:prstGeom>
          <a:noFill/>
          <a:ln w="9525">
            <a:noFill/>
          </a:ln>
          <a:effectLst>
            <a:outerShdw dist="45791" dir="2021404" algn="ctr" rotWithShape="0">
              <a:schemeClr val="tx2"/>
            </a:outerShdw>
          </a:effectLst>
        </p:spPr>
        <p:txBody>
          <a:bodyPr anchor="t" anchorCtr="0">
            <a:spAutoFit/>
          </a:bodyPr>
          <a:lstStyle/>
          <a:p>
            <a:pPr>
              <a:lnSpc>
                <a:spcPct val="150000"/>
              </a:lnSpc>
              <a:buSzTx/>
            </a:pP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苏、美双方都在努力进行全球战略部署，但都受到了挫折，都没有完成。 </a:t>
            </a:r>
          </a:p>
        </p:txBody>
      </p:sp>
      <p:sp>
        <p:nvSpPr>
          <p:cNvPr id="41987" name="矩形 29714"/>
          <p:cNvSpPr>
            <a:spLocks noChangeArrowheads="1"/>
          </p:cNvSpPr>
          <p:nvPr/>
        </p:nvSpPr>
        <p:spPr bwMode="auto">
          <a:xfrm>
            <a:off x="1403350" y="1052513"/>
            <a:ext cx="6575425" cy="71437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超级大国争霸态势发生新变化</a:t>
            </a:r>
          </a:p>
        </p:txBody>
      </p:sp>
      <p:pic>
        <p:nvPicPr>
          <p:cNvPr id="29717" name="图片 29716"/>
          <p:cNvPicPr>
            <a:picLocks noChangeAspect="1"/>
          </p:cNvPicPr>
          <p:nvPr/>
        </p:nvPicPr>
        <p:blipFill>
          <a:blip r:embed="rId2"/>
          <a:stretch>
            <a:fillRect/>
          </a:stretch>
        </p:blipFill>
        <p:spPr>
          <a:xfrm>
            <a:off x="4352925" y="1844675"/>
            <a:ext cx="4035425" cy="4475163"/>
          </a:xfrm>
          <a:prstGeom prst="rect">
            <a:avLst/>
          </a:prstGeom>
          <a:noFill/>
          <a:ln w="9525">
            <a:noFill/>
          </a:ln>
        </p:spPr>
      </p:pic>
      <p:sp>
        <p:nvSpPr>
          <p:cNvPr id="3584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9711"/>
                                        </p:tgtEl>
                                        <p:attrNameLst>
                                          <p:attrName>style.visibility</p:attrName>
                                        </p:attrNameLst>
                                      </p:cBhvr>
                                      <p:to>
                                        <p:strVal val="visible"/>
                                      </p:to>
                                    </p:set>
                                    <p:animEffect transition="in" filter="box(out)">
                                      <p:cBhvr>
                                        <p:cTn id="7" dur="1000"/>
                                        <p:tgtEl>
                                          <p:spTgt spid="29711"/>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29717"/>
                                        </p:tgtEl>
                                        <p:attrNameLst>
                                          <p:attrName>style.visibility</p:attrName>
                                        </p:attrNameLst>
                                      </p:cBhvr>
                                      <p:to>
                                        <p:strVal val="visible"/>
                                      </p:to>
                                    </p:set>
                                    <p:animEffect transition="in" filter="box(in)">
                                      <p:cBhvr>
                                        <p:cTn id="11" dur="1000"/>
                                        <p:tgtEl>
                                          <p:spTgt spid="29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2"/>
          <p:cNvSpPr>
            <a:spLocks noGrp="1"/>
          </p:cNvSpPr>
          <p:nvPr>
            <p:ph idx="1"/>
          </p:nvPr>
        </p:nvSpPr>
        <p:spPr>
          <a:xfrm>
            <a:off x="642938" y="1000125"/>
            <a:ext cx="7772400" cy="4114800"/>
          </a:xfrm>
        </p:spPr>
        <p:txBody>
          <a:bodyPr vert="horz" wrap="square" lIns="91440" tIns="45720" rIns="91440" bIns="45720" anchor="t" anchorCtr="0"/>
          <a:lstStyle/>
          <a:p>
            <a:r>
              <a:rPr lang="zh-CN" altLang="en-US" dirty="0">
                <a:solidFill>
                  <a:schemeClr val="bg1"/>
                </a:solidFill>
              </a:rPr>
              <a:t>     主要是指苏联当时在阿富汗和西南非洲的扩张，以及在中东和美国的竞争，同时也在强化对东欧的控制。</a:t>
            </a:r>
            <a:endParaRPr lang="en-US" altLang="zh-CN" dirty="0">
              <a:solidFill>
                <a:schemeClr val="bg1"/>
              </a:solidFill>
            </a:endParaRPr>
          </a:p>
          <a:p>
            <a:r>
              <a:rPr lang="en-US" altLang="zh-CN" dirty="0">
                <a:solidFill>
                  <a:schemeClr val="bg1"/>
                </a:solidFill>
              </a:rPr>
              <a:t>     </a:t>
            </a:r>
            <a:r>
              <a:rPr lang="zh-CN" altLang="en-US" dirty="0">
                <a:solidFill>
                  <a:schemeClr val="bg1"/>
                </a:solidFill>
              </a:rPr>
              <a:t>而美国自</a:t>
            </a:r>
            <a:r>
              <a:rPr lang="en-US" altLang="zh-CN" dirty="0">
                <a:solidFill>
                  <a:schemeClr val="bg1"/>
                </a:solidFill>
              </a:rPr>
              <a:t>1969</a:t>
            </a:r>
            <a:r>
              <a:rPr lang="zh-CN" altLang="en-US" dirty="0">
                <a:solidFill>
                  <a:schemeClr val="bg1"/>
                </a:solidFill>
              </a:rPr>
              <a:t>年尼克松主义出台以来，则是扩大反苏统一战线，巩固自身经济实力和在资本主义阵营的领导地位。苏联的扩张遭到了国际社会的反对和抵制，而美国在经济领域面临西欧和日本的挑战。</a:t>
            </a:r>
          </a:p>
        </p:txBody>
      </p:sp>
      <p:sp>
        <p:nvSpPr>
          <p:cNvPr id="36866"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31745"/>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pic>
        <p:nvPicPr>
          <p:cNvPr id="31749" name="图片 31748" descr="一个地球多个世界 副本"/>
          <p:cNvPicPr>
            <a:picLocks noChangeAspect="1"/>
          </p:cNvPicPr>
          <p:nvPr/>
        </p:nvPicPr>
        <p:blipFill>
          <a:blip r:embed="rId2">
            <a:lum contrast="56000"/>
          </a:blip>
          <a:stretch>
            <a:fillRect/>
          </a:stretch>
        </p:blipFill>
        <p:spPr>
          <a:xfrm>
            <a:off x="1328738" y="2205038"/>
            <a:ext cx="2379662" cy="3530600"/>
          </a:xfrm>
          <a:prstGeom prst="rect">
            <a:avLst/>
          </a:prstGeom>
          <a:noFill/>
          <a:ln w="9525" cap="flat" cmpd="sng">
            <a:solidFill>
              <a:srgbClr val="003366"/>
            </a:solidFill>
            <a:prstDash val="solid"/>
            <a:miter/>
            <a:headEnd type="none" w="med" len="med"/>
            <a:tailEnd type="none" w="med" len="med"/>
          </a:ln>
          <a:effectLst>
            <a:outerShdw dist="17961" dir="2699999" algn="ctr" rotWithShape="0">
              <a:schemeClr val="tx2"/>
            </a:outerShdw>
          </a:effectLst>
        </p:spPr>
      </p:pic>
      <p:sp>
        <p:nvSpPr>
          <p:cNvPr id="31756" name="矩形 31755"/>
          <p:cNvSpPr>
            <a:spLocks noChangeArrowheads="1"/>
          </p:cNvSpPr>
          <p:nvPr/>
        </p:nvSpPr>
        <p:spPr bwMode="auto">
          <a:xfrm>
            <a:off x="1106488" y="1125538"/>
            <a:ext cx="6994525" cy="71437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和平力量增长超过战争力量增长</a:t>
            </a:r>
          </a:p>
        </p:txBody>
      </p:sp>
      <p:sp>
        <p:nvSpPr>
          <p:cNvPr id="37892" name="矩形 31774"/>
          <p:cNvSpPr/>
          <p:nvPr/>
        </p:nvSpPr>
        <p:spPr>
          <a:xfrm flipV="1">
            <a:off x="395288" y="4292600"/>
            <a:ext cx="576262" cy="1368425"/>
          </a:xfrm>
          <a:prstGeom prst="rect">
            <a:avLst/>
          </a:prstGeom>
          <a:noFill/>
          <a:ln w="9525">
            <a:noFill/>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34822" name="矩形 31780"/>
          <p:cNvSpPr>
            <a:spLocks noTextEdit="1"/>
          </p:cNvSpPr>
          <p:nvPr/>
        </p:nvSpPr>
        <p:spPr>
          <a:xfrm>
            <a:off x="4427538" y="4508500"/>
            <a:ext cx="1295400" cy="1081088"/>
          </a:xfrm>
          <a:prstGeom prst="rect">
            <a:avLst/>
          </a:prstGeom>
        </p:spPr>
        <p:txBody>
          <a:bodyPr wrap="none" fromWordArt="1">
            <a:prstTxWarp prst="textPlain">
              <a:avLst>
                <a:gd name="adj" fmla="val 50000"/>
              </a:avLst>
            </a:prstTxWarp>
            <a:normAutofit fontScale="92500" lnSpcReduction="10000"/>
          </a:bodyPr>
          <a:lstStyle/>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和平</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力量</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p:txBody>
      </p:sp>
      <p:sp>
        <p:nvSpPr>
          <p:cNvPr id="34823" name="矩形 31781"/>
          <p:cNvSpPr>
            <a:spLocks noTextEdit="1"/>
          </p:cNvSpPr>
          <p:nvPr/>
        </p:nvSpPr>
        <p:spPr>
          <a:xfrm>
            <a:off x="6804012" y="2205038"/>
            <a:ext cx="1295400" cy="1081087"/>
          </a:xfrm>
          <a:prstGeom prst="rect">
            <a:avLst/>
          </a:prstGeom>
        </p:spPr>
        <p:txBody>
          <a:bodyPr wrap="none" fromWordArt="1">
            <a:prstTxWarp prst="textPlain">
              <a:avLst>
                <a:gd name="adj" fmla="val 50000"/>
              </a:avLst>
            </a:prstTxWarp>
            <a:normAutofit fontScale="92500" lnSpcReduction="10000"/>
          </a:bodyPr>
          <a:lstStyle/>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战争</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力量</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p:txBody>
      </p:sp>
      <p:sp>
        <p:nvSpPr>
          <p:cNvPr id="34824" name="矩形 31784"/>
          <p:cNvSpPr>
            <a:spLocks noTextEdit="1"/>
          </p:cNvSpPr>
          <p:nvPr/>
        </p:nvSpPr>
        <p:spPr>
          <a:xfrm>
            <a:off x="5292712" y="3284538"/>
            <a:ext cx="1657350" cy="1223962"/>
          </a:xfrm>
          <a:prstGeom prst="rect">
            <a:avLst/>
          </a:prstGeom>
        </p:spPr>
        <p:txBody>
          <a:bodyPr wrap="none" fromWordArt="1">
            <a:prstTxWarp prst="textPlain">
              <a:avLst>
                <a:gd name="adj" fmla="val 50000"/>
              </a:avLst>
            </a:prstTxWarp>
            <a:normAutofit/>
          </a:bodyPr>
          <a:lstStyle/>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和平</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力量</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p:txBody>
      </p:sp>
      <p:sp>
        <p:nvSpPr>
          <p:cNvPr id="34825" name="矩形 31785"/>
          <p:cNvSpPr>
            <a:spLocks noTextEdit="1"/>
          </p:cNvSpPr>
          <p:nvPr/>
        </p:nvSpPr>
        <p:spPr>
          <a:xfrm>
            <a:off x="5795963" y="3573463"/>
            <a:ext cx="863600" cy="720725"/>
          </a:xfrm>
          <a:prstGeom prst="rect">
            <a:avLst/>
          </a:prstGeom>
        </p:spPr>
        <p:txBody>
          <a:bodyPr wrap="none" fromWordArt="1">
            <a:prstTxWarp prst="textPlain">
              <a:avLst>
                <a:gd name="adj" fmla="val 50000"/>
              </a:avLst>
            </a:prstTxWarp>
            <a:normAutofit fontScale="70000" lnSpcReduction="20000"/>
          </a:bodyPr>
          <a:lstStyle/>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战争</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cs typeface="+mn-cs"/>
              </a:rPr>
              <a:t>力量</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17961" dir="2699999" algn="ctr" rotWithShape="0">
                  <a:schemeClr val="tx1">
                    <a:alpha val="79999"/>
                  </a:schemeClr>
                </a:outerShdw>
              </a:effectLst>
              <a:latin typeface="华文行楷" panose="02010800040101010101" pitchFamily="2" charset="-122"/>
              <a:ea typeface="华文行楷" panose="02010800040101010101" pitchFamily="2" charset="-122"/>
            </a:endParaRPr>
          </a:p>
        </p:txBody>
      </p:sp>
      <p:sp>
        <p:nvSpPr>
          <p:cNvPr id="31789" name="爆炸形 1 31788"/>
          <p:cNvSpPr/>
          <p:nvPr/>
        </p:nvSpPr>
        <p:spPr>
          <a:xfrm>
            <a:off x="5148263" y="2997200"/>
            <a:ext cx="1943100" cy="1800225"/>
          </a:xfrm>
          <a:prstGeom prst="irregularSeal1">
            <a:avLst/>
          </a:prstGeom>
          <a:solidFill>
            <a:srgbClr val="FFFF00"/>
          </a:solidFill>
          <a:ln w="9525" cap="flat" cmpd="sng">
            <a:solidFill>
              <a:schemeClr val="tx1"/>
            </a:solidFill>
            <a:prstDash val="solid"/>
            <a:miter/>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37898"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56"/>
                                        </p:tgtEl>
                                        <p:attrNameLst>
                                          <p:attrName>style.visibility</p:attrName>
                                        </p:attrNameLst>
                                      </p:cBhvr>
                                      <p:to>
                                        <p:strVal val="visible"/>
                                      </p:to>
                                    </p:set>
                                    <p:animEffect transition="in" filter="wipe(left)">
                                      <p:cBhvr>
                                        <p:cTn id="7" dur="1000"/>
                                        <p:tgtEl>
                                          <p:spTgt spid="31756"/>
                                        </p:tgtEl>
                                      </p:cBhvr>
                                    </p:animEffect>
                                  </p:childTnLst>
                                </p:cTn>
                              </p:par>
                            </p:childTnLst>
                          </p:cTn>
                        </p:par>
                        <p:par>
                          <p:cTn id="8" fill="hold">
                            <p:stCondLst>
                              <p:cond delay="1000"/>
                            </p:stCondLst>
                            <p:childTnLst>
                              <p:par>
                                <p:cTn id="9" presetID="4" presetClass="entr" presetSubtype="32" fill="hold" nodeType="afterEffect">
                                  <p:stCondLst>
                                    <p:cond delay="0"/>
                                  </p:stCondLst>
                                  <p:childTnLst>
                                    <p:set>
                                      <p:cBhvr>
                                        <p:cTn id="10" dur="1" fill="hold">
                                          <p:stCondLst>
                                            <p:cond delay="0"/>
                                          </p:stCondLst>
                                        </p:cTn>
                                        <p:tgtEl>
                                          <p:spTgt spid="31749"/>
                                        </p:tgtEl>
                                        <p:attrNameLst>
                                          <p:attrName>style.visibility</p:attrName>
                                        </p:attrNameLst>
                                      </p:cBhvr>
                                      <p:to>
                                        <p:strVal val="visible"/>
                                      </p:to>
                                    </p:set>
                                    <p:animEffect transition="in" filter="box(out)">
                                      <p:cBhvr>
                                        <p:cTn id="11" dur="1000"/>
                                        <p:tgtEl>
                                          <p:spTgt spid="317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4822"/>
                                        </p:tgtEl>
                                        <p:attrNameLst>
                                          <p:attrName>style.visibility</p:attrName>
                                        </p:attrNameLst>
                                      </p:cBhvr>
                                      <p:to>
                                        <p:strVal val="visible"/>
                                      </p:to>
                                    </p:set>
                                    <p:animEffect transition="in" filter="fade">
                                      <p:cBhvr>
                                        <p:cTn id="15" dur="1000"/>
                                        <p:tgtEl>
                                          <p:spTgt spid="3482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4823"/>
                                        </p:tgtEl>
                                        <p:attrNameLst>
                                          <p:attrName>style.visibility</p:attrName>
                                        </p:attrNameLst>
                                      </p:cBhvr>
                                      <p:to>
                                        <p:strVal val="visible"/>
                                      </p:to>
                                    </p:set>
                                    <p:animEffect transition="in" filter="fade">
                                      <p:cBhvr>
                                        <p:cTn id="19" dur="1000"/>
                                        <p:tgtEl>
                                          <p:spTgt spid="34823"/>
                                        </p:tgtEl>
                                      </p:cBhvr>
                                    </p:animEffect>
                                  </p:childTnLst>
                                </p:cTn>
                              </p:par>
                              <p:par>
                                <p:cTn id="20" presetID="56" presetClass="path" presetSubtype="0" accel="50000" decel="50000" fill="hold" nodeType="withEffect">
                                  <p:stCondLst>
                                    <p:cond delay="1500"/>
                                  </p:stCondLst>
                                  <p:childTnLst>
                                    <p:animMotion origin="layout" path="M 4.16667E-6 -1.15607E-7 L 0.12465 -0.16578 " pathEditMode="relative" rAng="0" ptsTypes="AA">
                                      <p:cBhvr>
                                        <p:cTn id="21" dur="2000" fill="hold"/>
                                        <p:tgtEl>
                                          <p:spTgt spid="34822"/>
                                        </p:tgtEl>
                                        <p:attrNameLst>
                                          <p:attrName>ppt_x</p:attrName>
                                          <p:attrName>ppt_y</p:attrName>
                                        </p:attrNameLst>
                                      </p:cBhvr>
                                      <p:rCtr x="6200" y="-8300"/>
                                    </p:animMotion>
                                  </p:childTnLst>
                                </p:cTn>
                              </p:par>
                              <p:par>
                                <p:cTn id="22" presetID="56" presetClass="path" presetSubtype="0" accel="50000" decel="50000" fill="hold" nodeType="withEffect">
                                  <p:stCondLst>
                                    <p:cond delay="1500"/>
                                  </p:stCondLst>
                                  <p:childTnLst>
                                    <p:animMotion origin="layout" path="M -1.66667E-6 1.21387E-6 L -0.13576 0.17017 " pathEditMode="relative" rAng="0" ptsTypes="AA">
                                      <p:cBhvr>
                                        <p:cTn id="23" dur="2000" fill="hold"/>
                                        <p:tgtEl>
                                          <p:spTgt spid="34823"/>
                                        </p:tgtEl>
                                        <p:attrNameLst>
                                          <p:attrName>ppt_x</p:attrName>
                                          <p:attrName>ppt_y</p:attrName>
                                        </p:attrNameLst>
                                      </p:cBhvr>
                                      <p:rCtr x="-6800" y="8500"/>
                                    </p:animMotion>
                                  </p:childTnLst>
                                </p:cTn>
                              </p:par>
                            </p:childTnLst>
                          </p:cTn>
                        </p:par>
                        <p:par>
                          <p:cTn id="24" fill="hold">
                            <p:stCondLst>
                              <p:cond delay="4000"/>
                            </p:stCondLst>
                            <p:childTnLst>
                              <p:par>
                                <p:cTn id="25" presetID="22" presetClass="entr" presetSubtype="4" repeatCount="2000" fill="hold" nodeType="afterEffect">
                                  <p:stCondLst>
                                    <p:cond delay="0"/>
                                  </p:stCondLst>
                                  <p:childTnLst>
                                    <p:set>
                                      <p:cBhvr>
                                        <p:cTn id="26" dur="1" fill="hold">
                                          <p:stCondLst>
                                            <p:cond delay="0"/>
                                          </p:stCondLst>
                                        </p:cTn>
                                        <p:tgtEl>
                                          <p:spTgt spid="31789"/>
                                        </p:tgtEl>
                                        <p:attrNameLst>
                                          <p:attrName>style.visibility</p:attrName>
                                        </p:attrNameLst>
                                      </p:cBhvr>
                                      <p:to>
                                        <p:strVal val="visible"/>
                                      </p:to>
                                    </p:set>
                                    <p:animEffect transition="in" filter="wipe(down)">
                                      <p:cBhvr>
                                        <p:cTn id="27" dur="500"/>
                                        <p:tgtEl>
                                          <p:spTgt spid="31789"/>
                                        </p:tgtEl>
                                      </p:cBhvr>
                                    </p:animEffect>
                                  </p:childTnLst>
                                  <p:subTnLst>
                                    <p:set>
                                      <p:cBhvr override="childStyle">
                                        <p:cTn dur="1" fill="hold" display="0" masterRel="sameClick" afterEffect="1">
                                          <p:stCondLst>
                                            <p:cond evt="end" delay="0">
                                              <p:tn val="25"/>
                                            </p:cond>
                                          </p:stCondLst>
                                        </p:cTn>
                                        <p:tgtEl>
                                          <p:spTgt spid="31789"/>
                                        </p:tgtEl>
                                        <p:attrNameLst>
                                          <p:attrName>style.visibility</p:attrName>
                                        </p:attrNameLst>
                                      </p:cBhvr>
                                      <p:to>
                                        <p:strVal val="hidden"/>
                                      </p:to>
                                    </p:set>
                                  </p:sub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4824"/>
                                        </p:tgtEl>
                                        <p:attrNameLst>
                                          <p:attrName>style.visibility</p:attrName>
                                        </p:attrNameLst>
                                      </p:cBhvr>
                                      <p:to>
                                        <p:strVal val="visible"/>
                                      </p:to>
                                    </p:set>
                                    <p:animEffect transition="in" filter="fade">
                                      <p:cBhvr>
                                        <p:cTn id="31" dur="1000"/>
                                        <p:tgtEl>
                                          <p:spTgt spid="34824"/>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34825"/>
                                        </p:tgtEl>
                                        <p:attrNameLst>
                                          <p:attrName>style.visibility</p:attrName>
                                        </p:attrNameLst>
                                      </p:cBhvr>
                                      <p:to>
                                        <p:strVal val="visible"/>
                                      </p:to>
                                    </p:set>
                                    <p:animEffect transition="in" filter="fade">
                                      <p:cBhvr>
                                        <p:cTn id="35" dur="1000"/>
                                        <p:tgtEl>
                                          <p:spTgt spid="34825"/>
                                        </p:tgtEl>
                                      </p:cBhvr>
                                    </p:animEffect>
                                  </p:childTnLst>
                                </p:cTn>
                              </p:par>
                              <p:par>
                                <p:cTn id="36" presetID="56" presetClass="path" presetSubtype="0" accel="50000" decel="50000" fill="hold" nodeType="withEffect">
                                  <p:stCondLst>
                                    <p:cond delay="2500"/>
                                  </p:stCondLst>
                                  <p:childTnLst>
                                    <p:animMotion origin="layout" path="M 0.01025 0.00208 L 0.00625 -0.10775 " pathEditMode="relative" rAng="0" ptsTypes="AA">
                                      <p:cBhvr>
                                        <p:cTn id="37" dur="1000" fill="hold"/>
                                        <p:tgtEl>
                                          <p:spTgt spid="34824"/>
                                        </p:tgtEl>
                                        <p:attrNameLst>
                                          <p:attrName>ppt_x</p:attrName>
                                          <p:attrName>ppt_y</p:attrName>
                                        </p:attrNameLst>
                                      </p:cBhvr>
                                      <p:rCtr x="-200" y="-5500"/>
                                    </p:animMotion>
                                  </p:childTnLst>
                                </p:cTn>
                              </p:par>
                              <p:par>
                                <p:cTn id="38" presetID="56" presetClass="path" presetSubtype="0" accel="50000" decel="50000" fill="hold" nodeType="withEffect">
                                  <p:stCondLst>
                                    <p:cond delay="2500"/>
                                  </p:stCondLst>
                                  <p:childTnLst>
                                    <p:animMotion origin="layout" path="M -0.00139 -0.00347 L -0.00139 0.12231 " pathEditMode="relative" rAng="0" ptsTypes="AA">
                                      <p:cBhvr>
                                        <p:cTn id="39" dur="1000" fill="hold"/>
                                        <p:tgtEl>
                                          <p:spTgt spid="34825"/>
                                        </p:tgtEl>
                                        <p:attrNameLst>
                                          <p:attrName>ppt_x</p:attrName>
                                          <p:attrName>ppt_y</p:attrName>
                                        </p:attrNameLst>
                                      </p:cBhvr>
                                      <p:rCtr x="0" y="6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30721"/>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0737" name="文本框 30736"/>
          <p:cNvSpPr txBox="1"/>
          <p:nvPr/>
        </p:nvSpPr>
        <p:spPr>
          <a:xfrm>
            <a:off x="4067175" y="2133600"/>
            <a:ext cx="4392613" cy="3425825"/>
          </a:xfrm>
          <a:prstGeom prst="rect">
            <a:avLst/>
          </a:prstGeom>
          <a:noFill/>
          <a:ln w="9525">
            <a:noFill/>
          </a:ln>
          <a:effectLst>
            <a:outerShdw dist="45791" dir="2021404" algn="ctr" rotWithShape="0">
              <a:schemeClr val="tx2"/>
            </a:outerShdw>
          </a:effectLst>
        </p:spPr>
        <p:txBody>
          <a:bodyPr anchor="t" anchorCtr="0">
            <a:spAutoFit/>
          </a:bodyPr>
          <a:lstStyle/>
          <a:p>
            <a:pPr>
              <a:lnSpc>
                <a:spcPct val="130000"/>
              </a:lnSpc>
              <a:buSzTx/>
            </a:pPr>
            <a:r>
              <a:rPr lang="zh-CN" altLang="en-US" b="0">
                <a:latin typeface="方正大黑简体" panose="02000000000000000000" pitchFamily="2" charset="-122"/>
                <a:ea typeface="方正大黑简体" panose="02000000000000000000" pitchFamily="2" charset="-122"/>
              </a:rPr>
              <a:t>　　战争的危险虽然还存在，但制约战争的力量增长很快，超过了战争力量的增长，世界和平是有希望的，争取较长时间的和平环境是完全可能的。</a:t>
            </a:r>
          </a:p>
        </p:txBody>
      </p:sp>
      <p:pic>
        <p:nvPicPr>
          <p:cNvPr id="30742" name="图片 30741"/>
          <p:cNvPicPr>
            <a:picLocks noChangeAspect="1"/>
          </p:cNvPicPr>
          <p:nvPr/>
        </p:nvPicPr>
        <p:blipFill>
          <a:blip r:embed="rId2"/>
          <a:stretch>
            <a:fillRect/>
          </a:stretch>
        </p:blipFill>
        <p:spPr>
          <a:xfrm>
            <a:off x="1116013" y="2355850"/>
            <a:ext cx="2590800" cy="3130550"/>
          </a:xfrm>
          <a:prstGeom prst="rect">
            <a:avLst/>
          </a:prstGeom>
          <a:noFill/>
          <a:ln w="9525">
            <a:noFill/>
          </a:ln>
        </p:spPr>
      </p:pic>
      <p:sp>
        <p:nvSpPr>
          <p:cNvPr id="44036" name="矩形 30742"/>
          <p:cNvSpPr>
            <a:spLocks noChangeArrowheads="1"/>
          </p:cNvSpPr>
          <p:nvPr/>
        </p:nvSpPr>
        <p:spPr bwMode="auto">
          <a:xfrm>
            <a:off x="1187450" y="1125538"/>
            <a:ext cx="6994525" cy="714375"/>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华文中宋" panose="02010600040101010101" pitchFamily="2" charset="-122"/>
                <a:ea typeface="华文中宋" panose="02010600040101010101" pitchFamily="2" charset="-122"/>
                <a:cs typeface="+mn-cs"/>
              </a:rPr>
              <a:t>和平力量增长超过战争力量增长</a:t>
            </a:r>
          </a:p>
        </p:txBody>
      </p:sp>
      <p:sp>
        <p:nvSpPr>
          <p:cNvPr id="38917"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38918" name="文本框 1"/>
          <p:cNvSpPr txBox="1"/>
          <p:nvPr/>
        </p:nvSpPr>
        <p:spPr>
          <a:xfrm>
            <a:off x="200025" y="2557463"/>
            <a:ext cx="736600" cy="1927225"/>
          </a:xfrm>
          <a:prstGeom prst="rect">
            <a:avLst/>
          </a:prstGeom>
          <a:noFill/>
          <a:ln w="9525">
            <a:noFill/>
          </a:ln>
        </p:spPr>
        <p:txBody>
          <a:bodyPr vert="eaVert" wrap="none" anchor="t" anchorCtr="0">
            <a:spAutoFit/>
          </a:bodyPr>
          <a:lstStyle/>
          <a:p>
            <a:r>
              <a:rPr lang="zh-CN" altLang="en-US" sz="3600" dirty="0">
                <a:latin typeface="黑体" panose="02010609060101010101" pitchFamily="49" charset="-122"/>
                <a:ea typeface="黑体" panose="02010609060101010101" pitchFamily="49" charset="-122"/>
              </a:rPr>
              <a:t>以和抑战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742"/>
                                        </p:tgtEl>
                                        <p:attrNameLst>
                                          <p:attrName>style.visibility</p:attrName>
                                        </p:attrNameLst>
                                      </p:cBhvr>
                                      <p:to>
                                        <p:strVal val="visible"/>
                                      </p:to>
                                    </p:set>
                                    <p:anim calcmode="lin" valueType="num">
                                      <p:cBhvr>
                                        <p:cTn id="7" dur="1000" fill="hold"/>
                                        <p:tgtEl>
                                          <p:spTgt spid="30742"/>
                                        </p:tgtEl>
                                        <p:attrNameLst>
                                          <p:attrName>ppt_w</p:attrName>
                                        </p:attrNameLst>
                                      </p:cBhvr>
                                      <p:tavLst>
                                        <p:tav tm="0">
                                          <p:val>
                                            <p:fltVal val="0"/>
                                          </p:val>
                                        </p:tav>
                                        <p:tav tm="100000">
                                          <p:val>
                                            <p:strVal val="#ppt_w"/>
                                          </p:val>
                                        </p:tav>
                                      </p:tavLst>
                                    </p:anim>
                                    <p:anim calcmode="lin" valueType="num">
                                      <p:cBhvr>
                                        <p:cTn id="8" dur="1000" fill="hold"/>
                                        <p:tgtEl>
                                          <p:spTgt spid="3074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2" presetClass="entr" presetSubtype="1" fill="hold" grpId="0" nodeType="afterEffect">
                                  <p:stCondLst>
                                    <p:cond delay="0"/>
                                  </p:stCondLst>
                                  <p:childTnLst>
                                    <p:set>
                                      <p:cBhvr>
                                        <p:cTn id="11" dur="1" fill="hold">
                                          <p:stCondLst>
                                            <p:cond delay="0"/>
                                          </p:stCondLst>
                                        </p:cTn>
                                        <p:tgtEl>
                                          <p:spTgt spid="30737"/>
                                        </p:tgtEl>
                                        <p:attrNameLst>
                                          <p:attrName>style.visibility</p:attrName>
                                        </p:attrNameLst>
                                      </p:cBhvr>
                                      <p:to>
                                        <p:strVal val="visible"/>
                                      </p:to>
                                    </p:set>
                                    <p:animEffect transition="in" filter="wipe(up)">
                                      <p:cBhvr>
                                        <p:cTn id="12" dur="500"/>
                                        <p:tgtEl>
                                          <p:spTgt spid="30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8396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83971" name="矩形 83970"/>
          <p:cNvSpPr>
            <a:spLocks noChangeArrowheads="1"/>
          </p:cNvSpPr>
          <p:nvPr/>
        </p:nvSpPr>
        <p:spPr bwMode="auto">
          <a:xfrm>
            <a:off x="1260475" y="2205038"/>
            <a:ext cx="6911975" cy="11906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（二）关于军队建设和经济建设的关系 </a:t>
            </a:r>
          </a:p>
        </p:txBody>
      </p:sp>
      <p:sp>
        <p:nvSpPr>
          <p:cNvPr id="3993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slide(fromRight)">
                                      <p:cBhvr>
                                        <p:cTn id="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矩形 3276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2780" name="矩形 32779"/>
          <p:cNvSpPr>
            <a:spLocks noChangeArrowheads="1"/>
          </p:cNvSpPr>
          <p:nvPr/>
        </p:nvSpPr>
        <p:spPr bwMode="auto">
          <a:xfrm>
            <a:off x="827088" y="981075"/>
            <a:ext cx="7812088" cy="1260475"/>
          </a:xfrm>
          <a:prstGeom prst="rect">
            <a:avLst/>
          </a:prstGeom>
          <a:noFill/>
          <a:ln w="9525">
            <a:noFill/>
            <a:miter lim="800000"/>
          </a:ln>
          <a:effectLst>
            <a:outerShdw dist="45791" dir="2021404" algn="ctr" rotWithShape="0">
              <a:schemeClr val="tx2"/>
            </a:outerShdw>
          </a:effec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3200" b="0" i="0" u="none" strike="noStrike" kern="1200" cap="none" spc="0" normalizeH="0" baseline="0" noProof="0">
                <a:ln>
                  <a:noFill/>
                </a:ln>
                <a:solidFill>
                  <a:srgbClr val="FFFFFF"/>
                </a:solidFill>
                <a:effectLst/>
                <a:uLnTx/>
                <a:uFillTx/>
                <a:latin typeface="方正大黑简体" panose="02000000000000000000" pitchFamily="2" charset="-122"/>
                <a:ea typeface="方正大黑简体" panose="02000000000000000000" pitchFamily="2" charset="-122"/>
                <a:cs typeface="+mn-cs"/>
              </a:rPr>
              <a:t>　　军队建设和国防建设同国家经济建设相比，国家经济建设是全局。</a:t>
            </a:r>
          </a:p>
        </p:txBody>
      </p:sp>
      <p:pic>
        <p:nvPicPr>
          <p:cNvPr id="32781" name="图片 32780"/>
          <p:cNvPicPr>
            <a:picLocks noChangeAspect="1"/>
          </p:cNvPicPr>
          <p:nvPr/>
        </p:nvPicPr>
        <p:blipFill>
          <a:blip r:embed="rId2"/>
          <a:stretch>
            <a:fillRect/>
          </a:stretch>
        </p:blipFill>
        <p:spPr>
          <a:xfrm>
            <a:off x="827088" y="2133600"/>
            <a:ext cx="7639050" cy="4213225"/>
          </a:xfrm>
          <a:prstGeom prst="rect">
            <a:avLst/>
          </a:prstGeom>
          <a:noFill/>
          <a:ln w="9525">
            <a:noFill/>
          </a:ln>
        </p:spPr>
      </p:pic>
      <p:sp>
        <p:nvSpPr>
          <p:cNvPr id="40964"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80"/>
                                        </p:tgtEl>
                                        <p:attrNameLst>
                                          <p:attrName>style.visibility</p:attrName>
                                        </p:attrNameLst>
                                      </p:cBhvr>
                                      <p:to>
                                        <p:strVal val="visible"/>
                                      </p:to>
                                    </p:set>
                                    <p:animEffect transition="in" filter="wipe(left)">
                                      <p:cBhvr>
                                        <p:cTn id="7" dur="1000"/>
                                        <p:tgtEl>
                                          <p:spTgt spid="32780"/>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32781"/>
                                        </p:tgtEl>
                                        <p:attrNameLst>
                                          <p:attrName>style.visibility</p:attrName>
                                        </p:attrNameLst>
                                      </p:cBhvr>
                                      <p:to>
                                        <p:strVal val="visible"/>
                                      </p:to>
                                    </p:set>
                                    <p:anim calcmode="lin" valueType="num">
                                      <p:cBhvr>
                                        <p:cTn id="11" dur="1000" fill="hold"/>
                                        <p:tgtEl>
                                          <p:spTgt spid="32781"/>
                                        </p:tgtEl>
                                        <p:attrNameLst>
                                          <p:attrName>ppt_w</p:attrName>
                                        </p:attrNameLst>
                                      </p:cBhvr>
                                      <p:tavLst>
                                        <p:tav tm="0">
                                          <p:val>
                                            <p:fltVal val="0"/>
                                          </p:val>
                                        </p:tav>
                                        <p:tav tm="100000">
                                          <p:val>
                                            <p:strVal val="#ppt_w"/>
                                          </p:val>
                                        </p:tav>
                                      </p:tavLst>
                                    </p:anim>
                                    <p:anim calcmode="lin" valueType="num">
                                      <p:cBhvr>
                                        <p:cTn id="12" dur="1000" fill="hold"/>
                                        <p:tgtEl>
                                          <p:spTgt spid="327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135"/>
          <p:cNvGrpSpPr/>
          <p:nvPr/>
        </p:nvGrpSpPr>
        <p:grpSpPr>
          <a:xfrm>
            <a:off x="1116013" y="1052513"/>
            <a:ext cx="3590925" cy="5102225"/>
            <a:chOff x="703" y="663"/>
            <a:chExt cx="2262" cy="3214"/>
          </a:xfrm>
        </p:grpSpPr>
        <p:sp>
          <p:nvSpPr>
            <p:cNvPr id="14338" name="文本框 5127"/>
            <p:cNvSpPr txBox="1"/>
            <p:nvPr/>
          </p:nvSpPr>
          <p:spPr>
            <a:xfrm>
              <a:off x="799" y="3289"/>
              <a:ext cx="1860" cy="588"/>
            </a:xfrm>
            <a:prstGeom prst="rect">
              <a:avLst/>
            </a:prstGeom>
            <a:noFill/>
            <a:ln w="9525">
              <a:noFill/>
            </a:ln>
            <a:effectLst>
              <a:outerShdw dist="35921" dir="2699999" algn="ctr" rotWithShape="0">
                <a:schemeClr val="tx2"/>
              </a:outerShdw>
            </a:effectLst>
          </p:spPr>
          <p:txBody>
            <a:bodyPr anchor="t" anchorCtr="0">
              <a:spAutoFit/>
            </a:bodyPr>
            <a:lstStyle/>
            <a:p>
              <a:pPr algn="ctr">
                <a:lnSpc>
                  <a:spcPct val="115000"/>
                </a:lnSpc>
                <a:spcBef>
                  <a:spcPct val="50000"/>
                </a:spcBef>
                <a:buSzTx/>
              </a:pPr>
              <a:r>
                <a:rPr lang="en-US" altLang="zh-CN" sz="2400">
                  <a:solidFill>
                    <a:schemeClr val="bg1"/>
                  </a:solidFill>
                  <a:latin typeface="Times New Roman" panose="02020603050405020304" pitchFamily="18" charset="0"/>
                  <a:ea typeface="黑体" panose="02010609060101010101" pitchFamily="49" charset="-122"/>
                </a:rPr>
                <a:t>1979</a:t>
              </a:r>
              <a:r>
                <a:rPr lang="zh-CN" altLang="en-US" sz="2400">
                  <a:solidFill>
                    <a:schemeClr val="bg1"/>
                  </a:solidFill>
                  <a:latin typeface="Times New Roman" panose="02020603050405020304" pitchFamily="18" charset="0"/>
                  <a:ea typeface="黑体" panose="02010609060101010101" pitchFamily="49" charset="-122"/>
                </a:rPr>
                <a:t>年</a:t>
              </a:r>
              <a:r>
                <a:rPr lang="en-US" altLang="zh-CN" sz="2400">
                  <a:solidFill>
                    <a:schemeClr val="bg1"/>
                  </a:solidFill>
                  <a:latin typeface="Times New Roman" panose="02020603050405020304" pitchFamily="18" charset="0"/>
                  <a:ea typeface="黑体" panose="02010609060101010101" pitchFamily="49" charset="-122"/>
                </a:rPr>
                <a:t>1</a:t>
              </a:r>
              <a:r>
                <a:rPr lang="zh-CN" altLang="en-US" sz="2400">
                  <a:solidFill>
                    <a:schemeClr val="bg1"/>
                  </a:solidFill>
                  <a:latin typeface="Times New Roman" panose="02020603050405020304" pitchFamily="18" charset="0"/>
                  <a:ea typeface="黑体" panose="02010609060101010101" pitchFamily="49" charset="-122"/>
                </a:rPr>
                <a:t>月</a:t>
              </a:r>
              <a:r>
                <a:rPr lang="en-US" altLang="zh-CN" sz="2400">
                  <a:solidFill>
                    <a:schemeClr val="bg1"/>
                  </a:solidFill>
                  <a:latin typeface="Times New Roman" panose="02020603050405020304" pitchFamily="18" charset="0"/>
                  <a:ea typeface="黑体" panose="02010609060101010101" pitchFamily="49" charset="-122"/>
                </a:rPr>
                <a:t>1</a:t>
              </a:r>
              <a:r>
                <a:rPr lang="zh-CN" altLang="en-US" sz="2400">
                  <a:solidFill>
                    <a:schemeClr val="bg1"/>
                  </a:solidFill>
                  <a:latin typeface="Times New Roman" panose="02020603050405020304" pitchFamily="18" charset="0"/>
                  <a:ea typeface="黑体" panose="02010609060101010101" pitchFamily="49" charset="-122"/>
                </a:rPr>
                <a:t>日出版的</a:t>
              </a:r>
              <a:r>
                <a:rPr lang="en-US" altLang="zh-CN" sz="2400">
                  <a:solidFill>
                    <a:schemeClr val="bg1"/>
                  </a:solidFill>
                  <a:latin typeface="Times New Roman" panose="02020603050405020304" pitchFamily="18" charset="0"/>
                  <a:ea typeface="黑体" panose="02010609060101010101" pitchFamily="49" charset="-122"/>
                </a:rPr>
                <a:t>《</a:t>
              </a:r>
              <a:r>
                <a:rPr lang="zh-CN" altLang="en-US" sz="2400">
                  <a:solidFill>
                    <a:schemeClr val="bg1"/>
                  </a:solidFill>
                  <a:latin typeface="Times New Roman" panose="02020603050405020304" pitchFamily="18" charset="0"/>
                  <a:ea typeface="黑体" panose="02010609060101010101" pitchFamily="49" charset="-122"/>
                </a:rPr>
                <a:t>时代</a:t>
              </a:r>
              <a:r>
                <a:rPr lang="en-US" altLang="zh-CN" sz="2400">
                  <a:solidFill>
                    <a:schemeClr val="bg1"/>
                  </a:solidFill>
                  <a:latin typeface="Times New Roman" panose="02020603050405020304" pitchFamily="18" charset="0"/>
                  <a:ea typeface="黑体" panose="02010609060101010101" pitchFamily="49" charset="-122"/>
                </a:rPr>
                <a:t>》</a:t>
              </a:r>
              <a:r>
                <a:rPr lang="zh-CN" altLang="en-US" sz="2400">
                  <a:solidFill>
                    <a:schemeClr val="bg1"/>
                  </a:solidFill>
                  <a:latin typeface="Times New Roman" panose="02020603050405020304" pitchFamily="18" charset="0"/>
                  <a:ea typeface="黑体" panose="02010609060101010101" pitchFamily="49" charset="-122"/>
                </a:rPr>
                <a:t>周刊 </a:t>
              </a:r>
            </a:p>
          </p:txBody>
        </p:sp>
        <p:pic>
          <p:nvPicPr>
            <p:cNvPr id="14339" name="图片 5133"/>
            <p:cNvPicPr>
              <a:picLocks noChangeAspect="1"/>
            </p:cNvPicPr>
            <p:nvPr/>
          </p:nvPicPr>
          <p:blipFill>
            <a:blip r:embed="rId3"/>
            <a:stretch>
              <a:fillRect/>
            </a:stretch>
          </p:blipFill>
          <p:spPr>
            <a:xfrm>
              <a:off x="703" y="663"/>
              <a:ext cx="2262" cy="2884"/>
            </a:xfrm>
            <a:prstGeom prst="rect">
              <a:avLst/>
            </a:prstGeom>
            <a:noFill/>
            <a:ln w="9525">
              <a:noFill/>
            </a:ln>
          </p:spPr>
        </p:pic>
      </p:grpSp>
      <p:grpSp>
        <p:nvGrpSpPr>
          <p:cNvPr id="3" name="组合 5136"/>
          <p:cNvGrpSpPr/>
          <p:nvPr/>
        </p:nvGrpSpPr>
        <p:grpSpPr>
          <a:xfrm>
            <a:off x="4572000" y="981075"/>
            <a:ext cx="3498850" cy="5173663"/>
            <a:chOff x="2880" y="618"/>
            <a:chExt cx="2204" cy="3259"/>
          </a:xfrm>
        </p:grpSpPr>
        <p:sp>
          <p:nvSpPr>
            <p:cNvPr id="14341" name="文本框 5128"/>
            <p:cNvSpPr txBox="1"/>
            <p:nvPr/>
          </p:nvSpPr>
          <p:spPr>
            <a:xfrm>
              <a:off x="2948" y="3289"/>
              <a:ext cx="2064" cy="588"/>
            </a:xfrm>
            <a:prstGeom prst="rect">
              <a:avLst/>
            </a:prstGeom>
            <a:noFill/>
            <a:ln w="9525">
              <a:noFill/>
            </a:ln>
            <a:effectLst>
              <a:outerShdw dist="35921" dir="2699999" algn="ctr" rotWithShape="0">
                <a:schemeClr val="tx2"/>
              </a:outerShdw>
            </a:effectLst>
          </p:spPr>
          <p:txBody>
            <a:bodyPr anchor="t" anchorCtr="0">
              <a:spAutoFit/>
            </a:bodyPr>
            <a:lstStyle/>
            <a:p>
              <a:pPr algn="ctr">
                <a:lnSpc>
                  <a:spcPct val="115000"/>
                </a:lnSpc>
                <a:spcBef>
                  <a:spcPct val="50000"/>
                </a:spcBef>
                <a:buSzTx/>
              </a:pPr>
              <a:r>
                <a:rPr lang="en-US" altLang="zh-CN" sz="2400">
                  <a:solidFill>
                    <a:schemeClr val="bg1"/>
                  </a:solidFill>
                  <a:latin typeface="Times New Roman" panose="02020603050405020304" pitchFamily="18" charset="0"/>
                  <a:ea typeface="黑体" panose="02010609060101010101" pitchFamily="49" charset="-122"/>
                </a:rPr>
                <a:t>1986</a:t>
              </a:r>
              <a:r>
                <a:rPr lang="zh-CN" altLang="en-US" sz="2400">
                  <a:solidFill>
                    <a:schemeClr val="bg1"/>
                  </a:solidFill>
                  <a:latin typeface="Times New Roman" panose="02020603050405020304" pitchFamily="18" charset="0"/>
                  <a:ea typeface="黑体" panose="02010609060101010101" pitchFamily="49" charset="-122"/>
                </a:rPr>
                <a:t>年</a:t>
              </a:r>
              <a:r>
                <a:rPr lang="en-US" altLang="zh-CN" sz="2400">
                  <a:solidFill>
                    <a:schemeClr val="bg1"/>
                  </a:solidFill>
                  <a:latin typeface="Times New Roman" panose="02020603050405020304" pitchFamily="18" charset="0"/>
                  <a:ea typeface="黑体" panose="02010609060101010101" pitchFamily="49" charset="-122"/>
                </a:rPr>
                <a:t>1</a:t>
              </a:r>
              <a:r>
                <a:rPr lang="zh-CN" altLang="en-US" sz="2400">
                  <a:solidFill>
                    <a:schemeClr val="bg1"/>
                  </a:solidFill>
                  <a:latin typeface="Times New Roman" panose="02020603050405020304" pitchFamily="18" charset="0"/>
                  <a:ea typeface="黑体" panose="02010609060101010101" pitchFamily="49" charset="-122"/>
                </a:rPr>
                <a:t>月</a:t>
              </a:r>
              <a:r>
                <a:rPr lang="en-US" altLang="zh-CN" sz="2400">
                  <a:solidFill>
                    <a:schemeClr val="bg1"/>
                  </a:solidFill>
                  <a:latin typeface="Times New Roman" panose="02020603050405020304" pitchFamily="18" charset="0"/>
                  <a:ea typeface="黑体" panose="02010609060101010101" pitchFamily="49" charset="-122"/>
                </a:rPr>
                <a:t>6</a:t>
              </a:r>
              <a:r>
                <a:rPr lang="zh-CN" altLang="en-US" sz="2400">
                  <a:solidFill>
                    <a:schemeClr val="bg1"/>
                  </a:solidFill>
                  <a:latin typeface="Times New Roman" panose="02020603050405020304" pitchFamily="18" charset="0"/>
                  <a:ea typeface="黑体" panose="02010609060101010101" pitchFamily="49" charset="-122"/>
                </a:rPr>
                <a:t>日出版的</a:t>
              </a:r>
              <a:r>
                <a:rPr lang="en-US" altLang="zh-CN" sz="2400">
                  <a:solidFill>
                    <a:schemeClr val="bg1"/>
                  </a:solidFill>
                  <a:latin typeface="Times New Roman" panose="02020603050405020304" pitchFamily="18" charset="0"/>
                  <a:ea typeface="黑体" panose="02010609060101010101" pitchFamily="49" charset="-122"/>
                </a:rPr>
                <a:t>《</a:t>
              </a:r>
              <a:r>
                <a:rPr lang="zh-CN" altLang="en-US" sz="2400">
                  <a:solidFill>
                    <a:schemeClr val="bg1"/>
                  </a:solidFill>
                  <a:latin typeface="Times New Roman" panose="02020603050405020304" pitchFamily="18" charset="0"/>
                  <a:ea typeface="黑体" panose="02010609060101010101" pitchFamily="49" charset="-122"/>
                </a:rPr>
                <a:t>时代</a:t>
              </a:r>
              <a:r>
                <a:rPr lang="en-US" altLang="zh-CN" sz="2400">
                  <a:solidFill>
                    <a:schemeClr val="bg1"/>
                  </a:solidFill>
                  <a:latin typeface="Times New Roman" panose="02020603050405020304" pitchFamily="18" charset="0"/>
                  <a:ea typeface="黑体" panose="02010609060101010101" pitchFamily="49" charset="-122"/>
                </a:rPr>
                <a:t>》</a:t>
              </a:r>
              <a:r>
                <a:rPr lang="zh-CN" altLang="en-US" sz="2400">
                  <a:solidFill>
                    <a:schemeClr val="bg1"/>
                  </a:solidFill>
                  <a:latin typeface="Times New Roman" panose="02020603050405020304" pitchFamily="18" charset="0"/>
                  <a:ea typeface="黑体" panose="02010609060101010101" pitchFamily="49" charset="-122"/>
                </a:rPr>
                <a:t>周刊 </a:t>
              </a:r>
            </a:p>
          </p:txBody>
        </p:sp>
        <p:pic>
          <p:nvPicPr>
            <p:cNvPr id="14342" name="图片 5134"/>
            <p:cNvPicPr>
              <a:picLocks noChangeAspect="1"/>
            </p:cNvPicPr>
            <p:nvPr/>
          </p:nvPicPr>
          <p:blipFill>
            <a:blip r:embed="rId4"/>
            <a:stretch>
              <a:fillRect/>
            </a:stretch>
          </p:blipFill>
          <p:spPr>
            <a:xfrm>
              <a:off x="2880" y="618"/>
              <a:ext cx="2204" cy="2884"/>
            </a:xfrm>
            <a:prstGeom prst="rect">
              <a:avLst/>
            </a:prstGeom>
            <a:noFill/>
            <a:ln w="9525">
              <a:noFill/>
            </a:ln>
          </p:spPr>
        </p:pic>
      </p:grpSp>
      <p:sp>
        <p:nvSpPr>
          <p:cNvPr id="14343"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13320" name="文本框 3"/>
          <p:cNvSpPr txBox="1"/>
          <p:nvPr>
            <p:custDataLst>
              <p:tags r:id="rId1"/>
            </p:custDataLst>
          </p:nvPr>
        </p:nvSpPr>
        <p:spPr>
          <a:xfrm>
            <a:off x="179705" y="1052830"/>
            <a:ext cx="612775" cy="4738688"/>
          </a:xfrm>
          <a:prstGeom prst="rect">
            <a:avLst/>
          </a:prstGeom>
          <a:solidFill>
            <a:srgbClr val="C00000"/>
          </a:solidFill>
          <a:ln w="9525">
            <a:noFill/>
          </a:ln>
        </p:spPr>
        <p:txBody>
          <a:bodyPr vert="eaVert" wrap="none" anchor="t" anchorCtr="0">
            <a:spAutoFit/>
          </a:bodyPr>
          <a:lstStyle/>
          <a:p>
            <a:r>
              <a:rPr lang="zh-CN" altLang="en-US" dirty="0">
                <a:latin typeface="黑体" panose="02010609060101010101" pitchFamily="49" charset="-122"/>
                <a:ea typeface="黑体" panose="02010609060101010101" pitchFamily="49" charset="-122"/>
              </a:rPr>
              <a:t>加入全球产业分工和市场体系</a:t>
            </a:r>
          </a:p>
        </p:txBody>
      </p:sp>
      <p:sp>
        <p:nvSpPr>
          <p:cNvPr id="5" name="文本框 4"/>
          <p:cNvSpPr txBox="1"/>
          <p:nvPr/>
        </p:nvSpPr>
        <p:spPr>
          <a:xfrm>
            <a:off x="792480" y="1052830"/>
            <a:ext cx="613410" cy="5033645"/>
          </a:xfrm>
          <a:prstGeom prst="rect">
            <a:avLst/>
          </a:prstGeom>
          <a:solidFill>
            <a:srgbClr val="FF0000"/>
          </a:solidFill>
        </p:spPr>
        <p:txBody>
          <a:bodyPr vert="eaVert" wrap="square" rtlCol="0">
            <a:spAutoFit/>
          </a:bodyPr>
          <a:lstStyle/>
          <a:p>
            <a:r>
              <a:rPr lang="zh-CN" altLang="en-US"/>
              <a:t>中国给美国当了四十年长工</a:t>
            </a:r>
            <a:endParaRPr lang="en-US" altLang="zh-CN"/>
          </a:p>
        </p:txBody>
      </p:sp>
      <p:sp>
        <p:nvSpPr>
          <p:cNvPr id="4" name="文本框 3"/>
          <p:cNvSpPr txBox="1"/>
          <p:nvPr/>
        </p:nvSpPr>
        <p:spPr>
          <a:xfrm>
            <a:off x="8244205" y="890905"/>
            <a:ext cx="736600" cy="5264150"/>
          </a:xfrm>
          <a:prstGeom prst="rect">
            <a:avLst/>
          </a:prstGeom>
        </p:spPr>
        <p:txBody>
          <a:bodyPr vert="eaVert" wrap="square">
            <a:spAutoFit/>
            <a:extLst>
              <a:ext uri="{4A0BC546-FE56-4ADE-93B0-CB8AF2F6F144}">
                <wpsdc:textFrameExt xmlns="" xmlns:wpsdc="http://www.wps.cn/officeDocument/2022/drawingmlCustomData" type="text"/>
              </a:ext>
            </a:extLst>
          </a:bodyPr>
          <a:lstStyle/>
          <a:p>
            <a:pPr algn="l"/>
            <a:r>
              <a:rPr lang="zh-CN" altLang="en-US" sz="3600">
                <a:solidFill>
                  <a:srgbClr val="FF0000"/>
                </a:solidFill>
                <a:highlight>
                  <a:srgbClr val="FFFF00"/>
                </a:highlight>
                <a:latin typeface="Arial" panose="020B0604020202020204" pitchFamily="34" charset="0"/>
                <a:ea typeface="微软雅黑" panose="020B0503020204020204" charset="-122"/>
              </a:rPr>
              <a:t>美</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FF0000"/>
                </a:solidFill>
                <a:highlight>
                  <a:srgbClr val="FFFF00"/>
                </a:highlight>
                <a:latin typeface="Arial" panose="020B0604020202020204" pitchFamily="34" charset="0"/>
                <a:ea typeface="微软雅黑" panose="020B0503020204020204" charset="-122"/>
              </a:rPr>
              <a:t>苏</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FF0000"/>
                </a:solidFill>
                <a:highlight>
                  <a:srgbClr val="FFFF00"/>
                </a:highlight>
                <a:latin typeface="Arial" panose="020B0604020202020204" pitchFamily="34" charset="0"/>
                <a:ea typeface="微软雅黑" panose="020B0503020204020204" charset="-122"/>
              </a:rPr>
              <a:t>争</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FF0000"/>
                </a:solidFill>
                <a:highlight>
                  <a:srgbClr val="FFFF00"/>
                </a:highlight>
                <a:latin typeface="Arial" panose="020B0604020202020204" pitchFamily="34" charset="0"/>
                <a:ea typeface="微软雅黑" panose="020B0503020204020204" charset="-122"/>
              </a:rPr>
              <a:t>霸</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002060"/>
                </a:solidFill>
                <a:highlight>
                  <a:srgbClr val="FFFF00"/>
                </a:highlight>
                <a:latin typeface="Arial" panose="020B0604020202020204" pitchFamily="34" charset="0"/>
                <a:ea typeface="微软雅黑" panose="020B0503020204020204" charset="-122"/>
              </a:rPr>
              <a:t>百</a:t>
            </a:r>
            <a:r>
              <a:rPr lang="en-US" altLang="zh-CN" sz="3600">
                <a:solidFill>
                  <a:srgbClr val="002060"/>
                </a:solidFill>
                <a:highlight>
                  <a:srgbClr val="FFFF00"/>
                </a:highlight>
                <a:latin typeface="Arial" panose="020B0604020202020204" pitchFamily="34" charset="0"/>
                <a:ea typeface="微软雅黑" panose="020B0503020204020204" charset="-122"/>
              </a:rPr>
              <a:t> </a:t>
            </a:r>
            <a:r>
              <a:rPr lang="zh-CN" altLang="en-US" sz="3600">
                <a:solidFill>
                  <a:srgbClr val="002060"/>
                </a:solidFill>
                <a:highlight>
                  <a:srgbClr val="FFFF00"/>
                </a:highlight>
                <a:latin typeface="Arial" panose="020B0604020202020204" pitchFamily="34" charset="0"/>
                <a:ea typeface="微软雅黑" panose="020B0503020204020204" charset="-122"/>
              </a:rPr>
              <a:t>万</a:t>
            </a:r>
            <a:r>
              <a:rPr lang="en-US" altLang="zh-CN" sz="3600">
                <a:solidFill>
                  <a:srgbClr val="002060"/>
                </a:solidFill>
                <a:highlight>
                  <a:srgbClr val="FFFF00"/>
                </a:highlight>
                <a:latin typeface="Arial" panose="020B0604020202020204" pitchFamily="34" charset="0"/>
                <a:ea typeface="微软雅黑" panose="020B0503020204020204" charset="-122"/>
              </a:rPr>
              <a:t> </a:t>
            </a:r>
            <a:r>
              <a:rPr lang="zh-CN" altLang="en-US" sz="3600">
                <a:solidFill>
                  <a:srgbClr val="002060"/>
                </a:solidFill>
                <a:highlight>
                  <a:srgbClr val="FFFF00"/>
                </a:highlight>
                <a:latin typeface="Arial" panose="020B0604020202020204" pitchFamily="34" charset="0"/>
                <a:ea typeface="微软雅黑" panose="020B0503020204020204" charset="-122"/>
              </a:rPr>
              <a:t>大</a:t>
            </a:r>
            <a:r>
              <a:rPr lang="en-US" altLang="zh-CN" sz="3600">
                <a:solidFill>
                  <a:srgbClr val="002060"/>
                </a:solidFill>
                <a:highlight>
                  <a:srgbClr val="FFFF00"/>
                </a:highlight>
                <a:latin typeface="Arial" panose="020B0604020202020204" pitchFamily="34" charset="0"/>
                <a:ea typeface="微软雅黑" panose="020B0503020204020204" charset="-122"/>
              </a:rPr>
              <a:t> </a:t>
            </a:r>
            <a:r>
              <a:rPr lang="zh-CN" altLang="en-US" sz="3600">
                <a:solidFill>
                  <a:srgbClr val="002060"/>
                </a:solidFill>
                <a:highlight>
                  <a:srgbClr val="FFFF00"/>
                </a:highlight>
                <a:latin typeface="Arial" panose="020B0604020202020204" pitchFamily="34" charset="0"/>
                <a:ea typeface="微软雅黑" panose="020B0503020204020204" charset="-122"/>
              </a:rPr>
              <a:t>裁</a:t>
            </a:r>
            <a:r>
              <a:rPr lang="en-US" altLang="zh-CN" sz="3600">
                <a:solidFill>
                  <a:srgbClr val="002060"/>
                </a:solidFill>
                <a:highlight>
                  <a:srgbClr val="FFFF00"/>
                </a:highlight>
                <a:latin typeface="Arial" panose="020B0604020202020204" pitchFamily="34" charset="0"/>
                <a:ea typeface="微软雅黑" panose="020B0503020204020204" charset="-122"/>
              </a:rPr>
              <a:t> </a:t>
            </a:r>
            <a:r>
              <a:rPr lang="zh-CN" altLang="en-US" sz="3600">
                <a:solidFill>
                  <a:srgbClr val="002060"/>
                </a:solidFill>
                <a:highlight>
                  <a:srgbClr val="FFFF00"/>
                </a:highlight>
                <a:latin typeface="Arial" panose="020B0604020202020204" pitchFamily="34" charset="0"/>
                <a:ea typeface="微软雅黑" panose="020B0503020204020204" charset="-122"/>
              </a:rPr>
              <a:t>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922" name="图片 209921" descr="228341"/>
          <p:cNvPicPr>
            <a:picLocks noChangeAspect="1"/>
          </p:cNvPicPr>
          <p:nvPr/>
        </p:nvPicPr>
        <p:blipFill>
          <a:blip r:embed="rId2"/>
          <a:stretch>
            <a:fillRect/>
          </a:stretch>
        </p:blipFill>
        <p:spPr>
          <a:xfrm>
            <a:off x="269875" y="3330575"/>
            <a:ext cx="1981200" cy="2895600"/>
          </a:xfrm>
          <a:prstGeom prst="rect">
            <a:avLst/>
          </a:prstGeom>
          <a:noFill/>
          <a:ln w="28575" cap="flat" cmpd="sng">
            <a:solidFill>
              <a:schemeClr val="tx1"/>
            </a:solidFill>
            <a:prstDash val="solid"/>
            <a:miter/>
            <a:headEnd type="none" w="med" len="med"/>
            <a:tailEnd type="none" w="med" len="med"/>
          </a:ln>
          <a:effectLst>
            <a:outerShdw dist="107763" dir="13499999" algn="ctr" rotWithShape="0">
              <a:srgbClr val="808080">
                <a:alpha val="50000"/>
              </a:srgbClr>
            </a:outerShdw>
          </a:effectLst>
        </p:spPr>
      </p:pic>
      <p:sp>
        <p:nvSpPr>
          <p:cNvPr id="41987" name="文本框 209922"/>
          <p:cNvSpPr txBox="1"/>
          <p:nvPr/>
        </p:nvSpPr>
        <p:spPr>
          <a:xfrm>
            <a:off x="2406650" y="1152525"/>
            <a:ext cx="6400800" cy="4743450"/>
          </a:xfrm>
          <a:prstGeom prst="rect">
            <a:avLst/>
          </a:prstGeom>
          <a:noFill/>
          <a:ln w="38100" cap="flat" cmpd="sng">
            <a:solidFill>
              <a:srgbClr val="FF6600"/>
            </a:solidFill>
            <a:prstDash val="solid"/>
            <a:miter/>
            <a:headEnd type="none" w="med" len="med"/>
            <a:tailEnd type="none" w="med" len="med"/>
          </a:ln>
        </p:spPr>
        <p:txBody>
          <a:bodyPr anchor="t" anchorCtr="0">
            <a:spAutoFit/>
          </a:bodyPr>
          <a:lstStyle/>
          <a:p>
            <a:pPr>
              <a:lnSpc>
                <a:spcPct val="110000"/>
              </a:lnSpc>
              <a:spcBef>
                <a:spcPct val="50000"/>
              </a:spcBef>
            </a:pPr>
            <a:r>
              <a:rPr lang="zh-CN" altLang="en-US" dirty="0">
                <a:solidFill>
                  <a:schemeClr val="tx1"/>
                </a:solidFill>
                <a:latin typeface="Arial" panose="020B0604020202020204" pitchFamily="34" charset="0"/>
                <a:ea typeface="楷体_GB2312" pitchFamily="49" charset="-122"/>
              </a:rPr>
              <a:t>首先，提出社会主义建设的总方针；</a:t>
            </a:r>
          </a:p>
          <a:p>
            <a:pPr>
              <a:lnSpc>
                <a:spcPct val="110000"/>
              </a:lnSpc>
              <a:spcBef>
                <a:spcPct val="50000"/>
              </a:spcBef>
            </a:pPr>
            <a:r>
              <a:rPr lang="zh-CN" altLang="en-US" dirty="0">
                <a:solidFill>
                  <a:schemeClr val="tx1"/>
                </a:solidFill>
                <a:latin typeface="Arial" panose="020B0604020202020204" pitchFamily="34" charset="0"/>
                <a:ea typeface="楷体_GB2312" pitchFamily="49" charset="-122"/>
              </a:rPr>
              <a:t>其次、明确了社会主义建设的基本指导思想； </a:t>
            </a:r>
          </a:p>
          <a:p>
            <a:pPr>
              <a:lnSpc>
                <a:spcPct val="110000"/>
              </a:lnSpc>
              <a:spcBef>
                <a:spcPct val="50000"/>
              </a:spcBef>
            </a:pPr>
            <a:r>
              <a:rPr lang="zh-CN" altLang="en-US" dirty="0">
                <a:solidFill>
                  <a:schemeClr val="tx1"/>
                </a:solidFill>
                <a:latin typeface="Arial" panose="020B0604020202020204" pitchFamily="34" charset="0"/>
                <a:ea typeface="楷体_GB2312" pitchFamily="49" charset="-122"/>
              </a:rPr>
              <a:t>第三，开辟了中国式的工农业并举的工业化道路；（不同于苏联通过掠夺压榨农民积累资金发展重工业的工业化道路）</a:t>
            </a:r>
          </a:p>
          <a:p>
            <a:pPr>
              <a:lnSpc>
                <a:spcPct val="110000"/>
              </a:lnSpc>
              <a:spcBef>
                <a:spcPct val="50000"/>
              </a:spcBef>
            </a:pPr>
            <a:r>
              <a:rPr lang="zh-CN" altLang="en-US" dirty="0">
                <a:solidFill>
                  <a:schemeClr val="tx1"/>
                </a:solidFill>
                <a:latin typeface="Arial" panose="020B0604020202020204" pitchFamily="34" charset="0"/>
                <a:ea typeface="楷体_GB2312" pitchFamily="49" charset="-122"/>
              </a:rPr>
              <a:t>第四，提出了体制改革的问题； </a:t>
            </a:r>
          </a:p>
          <a:p>
            <a:pPr>
              <a:lnSpc>
                <a:spcPct val="110000"/>
              </a:lnSpc>
              <a:spcBef>
                <a:spcPct val="50000"/>
              </a:spcBef>
            </a:pPr>
            <a:r>
              <a:rPr lang="zh-CN" altLang="en-US" dirty="0">
                <a:solidFill>
                  <a:schemeClr val="tx1"/>
                </a:solidFill>
                <a:latin typeface="Arial" panose="020B0604020202020204" pitchFamily="34" charset="0"/>
                <a:ea typeface="楷体_GB2312" pitchFamily="49" charset="-122"/>
              </a:rPr>
              <a:t>第五，提出了向西方学习的思想。 </a:t>
            </a:r>
          </a:p>
        </p:txBody>
      </p:sp>
      <p:pic>
        <p:nvPicPr>
          <p:cNvPr id="41988" name="图片 1" descr="t014622eb7e6f3fc799"/>
          <p:cNvPicPr>
            <a:picLocks noChangeAspect="1"/>
          </p:cNvPicPr>
          <p:nvPr/>
        </p:nvPicPr>
        <p:blipFill>
          <a:blip r:embed="rId3"/>
          <a:stretch>
            <a:fillRect/>
          </a:stretch>
        </p:blipFill>
        <p:spPr>
          <a:xfrm>
            <a:off x="219075" y="355600"/>
            <a:ext cx="2082800" cy="2794000"/>
          </a:xfrm>
          <a:prstGeom prst="rect">
            <a:avLst/>
          </a:prstGeom>
          <a:noFill/>
          <a:ln w="9525">
            <a:noFill/>
          </a:ln>
        </p:spPr>
      </p:pic>
      <p:sp>
        <p:nvSpPr>
          <p:cNvPr id="41989" name="文本框 202756"/>
          <p:cNvSpPr txBox="1"/>
          <p:nvPr/>
        </p:nvSpPr>
        <p:spPr>
          <a:xfrm>
            <a:off x="2500313" y="355600"/>
            <a:ext cx="3886200" cy="646113"/>
          </a:xfrm>
          <a:prstGeom prst="rect">
            <a:avLst/>
          </a:prstGeom>
          <a:solidFill>
            <a:srgbClr val="FF6600"/>
          </a:solidFill>
          <a:ln w="9525"/>
          <a:scene3d>
            <a:camera prst="legacyObliqueTopLeft">
              <a:rot lat="0" lon="0" rev="0"/>
            </a:camera>
            <a:lightRig rig="legacyFlat3" dir="t"/>
          </a:scene3d>
          <a:sp3d extrusionH="430200" prstMaterial="legacyMatte">
            <a:bevelT w="13500" h="13500" prst="angle"/>
            <a:bevelB w="13500" h="13500" prst="angle"/>
            <a:extrusionClr>
              <a:srgbClr val="FF6600"/>
            </a:extrusionClr>
          </a:sp3d>
        </p:spPr>
        <p:txBody>
          <a:bodyPr anchor="t" anchorCtr="0">
            <a:spAutoFit/>
            <a:flatTx/>
          </a:bodyPr>
          <a:lstStyle/>
          <a:p>
            <a:pPr algn="ctr">
              <a:spcBef>
                <a:spcPct val="50000"/>
              </a:spcBef>
            </a:pPr>
            <a:r>
              <a:rPr lang="en-US" altLang="zh-CN" sz="3600" dirty="0">
                <a:solidFill>
                  <a:schemeClr val="bg1"/>
                </a:solidFill>
                <a:latin typeface="Arial" panose="020B0604020202020204" pitchFamily="34" charset="0"/>
                <a:ea typeface="楷体_GB2312" pitchFamily="49" charset="-122"/>
              </a:rPr>
              <a:t>《</a:t>
            </a:r>
            <a:r>
              <a:rPr lang="zh-CN" altLang="en-US" sz="3600" dirty="0">
                <a:solidFill>
                  <a:schemeClr val="bg1"/>
                </a:solidFill>
                <a:latin typeface="Arial" panose="020B0604020202020204" pitchFamily="34" charset="0"/>
                <a:ea typeface="楷体_GB2312" pitchFamily="49" charset="-122"/>
              </a:rPr>
              <a:t>论十大关系</a:t>
            </a:r>
            <a:r>
              <a:rPr lang="en-US" altLang="zh-CN" sz="3600" dirty="0">
                <a:solidFill>
                  <a:schemeClr val="bg1"/>
                </a:solidFill>
                <a:latin typeface="Arial" panose="020B0604020202020204" pitchFamily="34" charset="0"/>
                <a:ea typeface="楷体_GB2312" pitchFamily="49" charset="-122"/>
              </a:rPr>
              <a:t>》</a:t>
            </a:r>
          </a:p>
        </p:txBody>
      </p:sp>
      <p:sp>
        <p:nvSpPr>
          <p:cNvPr id="41990" name="文本框 99"/>
          <p:cNvSpPr txBox="1"/>
          <p:nvPr/>
        </p:nvSpPr>
        <p:spPr>
          <a:xfrm>
            <a:off x="6386513" y="217488"/>
            <a:ext cx="2757487" cy="922337"/>
          </a:xfrm>
          <a:prstGeom prst="rect">
            <a:avLst/>
          </a:prstGeom>
          <a:noFill/>
          <a:ln w="9525">
            <a:noFill/>
          </a:ln>
        </p:spPr>
        <p:txBody>
          <a:bodyPr anchor="t" anchorCtr="0">
            <a:spAutoFit/>
          </a:bodyPr>
          <a:lstStyle/>
          <a:p>
            <a:pPr indent="266700"/>
            <a:r>
              <a:rPr lang="en-US" altLang="zh-CN" sz="1800" b="0" dirty="0">
                <a:solidFill>
                  <a:schemeClr val="tx1"/>
                </a:solidFill>
                <a:latin typeface="Arial" panose="020B0604020202020204" pitchFamily="34" charset="0"/>
                <a:ea typeface="宋体" panose="02010600030101010101" pitchFamily="2" charset="-122"/>
              </a:rPr>
              <a:t>1956</a:t>
            </a:r>
            <a:r>
              <a:rPr lang="zh-CN" altLang="zh-CN" sz="1800" b="0" dirty="0">
                <a:solidFill>
                  <a:schemeClr val="tx1"/>
                </a:solidFill>
                <a:latin typeface="黑体" panose="02010609060101010101" pitchFamily="49" charset="-122"/>
                <a:ea typeface="宋体" panose="02010600030101010101" pitchFamily="2" charset="-122"/>
              </a:rPr>
              <a:t>年</a:t>
            </a:r>
            <a:r>
              <a:rPr lang="en-US" altLang="zh-CN" sz="1800" b="0" dirty="0">
                <a:solidFill>
                  <a:schemeClr val="tx1"/>
                </a:solidFill>
                <a:latin typeface="Arial" panose="020B0604020202020204" pitchFamily="34" charset="0"/>
                <a:ea typeface="宋体" panose="02010600030101010101" pitchFamily="2" charset="-122"/>
              </a:rPr>
              <a:t>4</a:t>
            </a:r>
            <a:r>
              <a:rPr lang="zh-CN" altLang="zh-CN" sz="1800" b="0" dirty="0">
                <a:solidFill>
                  <a:schemeClr val="tx1"/>
                </a:solidFill>
                <a:latin typeface="黑体" panose="02010609060101010101" pitchFamily="49" charset="-122"/>
                <a:ea typeface="宋体" panose="02010600030101010101" pitchFamily="2" charset="-122"/>
              </a:rPr>
              <a:t>月</a:t>
            </a:r>
            <a:r>
              <a:rPr lang="en-US" altLang="zh-CN" sz="1800" b="0" dirty="0">
                <a:solidFill>
                  <a:schemeClr val="tx1"/>
                </a:solidFill>
                <a:latin typeface="Arial" panose="020B0604020202020204" pitchFamily="34" charset="0"/>
                <a:ea typeface="宋体" panose="02010600030101010101" pitchFamily="2" charset="-122"/>
              </a:rPr>
              <a:t>25</a:t>
            </a:r>
            <a:r>
              <a:rPr lang="zh-CN" altLang="zh-CN" sz="1800" b="0" dirty="0">
                <a:solidFill>
                  <a:schemeClr val="tx1"/>
                </a:solidFill>
                <a:latin typeface="黑体" panose="02010609060101010101" pitchFamily="49" charset="-122"/>
                <a:ea typeface="宋体" panose="02010600030101010101" pitchFamily="2" charset="-122"/>
              </a:rPr>
              <a:t>日发表，刊登于《人民日报》</a:t>
            </a:r>
            <a:r>
              <a:rPr lang="en-US" altLang="zh-CN" sz="1800" b="0" dirty="0">
                <a:solidFill>
                  <a:schemeClr val="tx1"/>
                </a:solidFill>
                <a:latin typeface="Arial" panose="020B0604020202020204" pitchFamily="34" charset="0"/>
                <a:ea typeface="宋体" panose="02010600030101010101" pitchFamily="2" charset="-122"/>
              </a:rPr>
              <a:t>1976</a:t>
            </a:r>
            <a:r>
              <a:rPr lang="zh-CN" altLang="zh-CN" sz="1800" b="0" dirty="0">
                <a:solidFill>
                  <a:schemeClr val="tx1"/>
                </a:solidFill>
                <a:latin typeface="黑体" panose="02010609060101010101" pitchFamily="49" charset="-122"/>
                <a:ea typeface="宋体" panose="02010600030101010101" pitchFamily="2" charset="-122"/>
              </a:rPr>
              <a:t>年</a:t>
            </a:r>
            <a:r>
              <a:rPr lang="en-US" altLang="zh-CN" sz="1800" b="0" dirty="0">
                <a:solidFill>
                  <a:schemeClr val="tx1"/>
                </a:solidFill>
                <a:latin typeface="Arial" panose="020B0604020202020204" pitchFamily="34" charset="0"/>
                <a:ea typeface="宋体" panose="02010600030101010101" pitchFamily="2" charset="-122"/>
              </a:rPr>
              <a:t>12</a:t>
            </a:r>
            <a:r>
              <a:rPr lang="zh-CN" altLang="zh-CN" sz="1800" b="0" dirty="0">
                <a:solidFill>
                  <a:schemeClr val="tx1"/>
                </a:solidFill>
                <a:latin typeface="黑体" panose="02010609060101010101" pitchFamily="49" charset="-122"/>
                <a:ea typeface="宋体" panose="02010600030101010101" pitchFamily="2" charset="-122"/>
              </a:rPr>
              <a:t>月</a:t>
            </a:r>
            <a:r>
              <a:rPr lang="en-US" altLang="zh-CN" sz="1800" b="0" dirty="0">
                <a:solidFill>
                  <a:schemeClr val="tx1"/>
                </a:solidFill>
                <a:latin typeface="Arial" panose="020B0604020202020204" pitchFamily="34" charset="0"/>
                <a:ea typeface="宋体" panose="02010600030101010101" pitchFamily="2" charset="-122"/>
              </a:rPr>
              <a:t>26</a:t>
            </a:r>
            <a:r>
              <a:rPr lang="zh-CN" altLang="zh-CN" sz="1800" b="0" dirty="0">
                <a:solidFill>
                  <a:schemeClr val="tx1"/>
                </a:solidFill>
                <a:latin typeface="黑体" panose="02010609060101010101" pitchFamily="49" charset="-122"/>
                <a:ea typeface="宋体" panose="02010600030101010101" pitchFamily="2" charset="-122"/>
              </a:rPr>
              <a:t>日第一版。</a:t>
            </a:r>
            <a:endParaRPr lang="zh-CN" altLang="en-US" sz="1800" b="0" dirty="0">
              <a:solidFill>
                <a:schemeClr val="tx1"/>
              </a:solidFill>
              <a:latin typeface="黑体" panose="02010609060101010101" pitchFamily="49"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1000" fill="hold"/>
                                        <p:tgtEl>
                                          <p:spTgt spid="209922"/>
                                        </p:tgtEl>
                                        <p:attrNameLst>
                                          <p:attrName>ppt_w</p:attrName>
                                        </p:attrNameLst>
                                      </p:cBhvr>
                                      <p:tavLst>
                                        <p:tav tm="0">
                                          <p:val>
                                            <p:fltVal val="0"/>
                                          </p:val>
                                        </p:tav>
                                        <p:tav tm="100000">
                                          <p:val>
                                            <p:strVal val="#ppt_w"/>
                                          </p:val>
                                        </p:tav>
                                      </p:tavLst>
                                    </p:anim>
                                    <p:anim calcmode="lin" valueType="num">
                                      <p:cBhvr>
                                        <p:cTn id="8" dur="1000" fill="hold"/>
                                        <p:tgtEl>
                                          <p:spTgt spid="209922"/>
                                        </p:tgtEl>
                                        <p:attrNameLst>
                                          <p:attrName>ppt_h</p:attrName>
                                        </p:attrNameLst>
                                      </p:cBhvr>
                                      <p:tavLst>
                                        <p:tav tm="0">
                                          <p:val>
                                            <p:fltVal val="0"/>
                                          </p:val>
                                        </p:tav>
                                        <p:tav tm="100000">
                                          <p:val>
                                            <p:strVal val="#ppt_h"/>
                                          </p:val>
                                        </p:tav>
                                      </p:tavLst>
                                    </p:anim>
                                    <p:anim calcmode="lin" valueType="num">
                                      <p:cBhvr>
                                        <p:cTn id="9" dur="1000" fill="hold"/>
                                        <p:tgtEl>
                                          <p:spTgt spid="2099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99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标题 1"/>
          <p:cNvSpPr>
            <a:spLocks noGrp="1"/>
          </p:cNvSpPr>
          <p:nvPr>
            <p:ph type="title"/>
          </p:nvPr>
        </p:nvSpPr>
        <p:spPr/>
        <p:txBody>
          <a:bodyPr vert="horz" wrap="square" lIns="91440" tIns="45720" rIns="91440" bIns="45720" anchor="ctr" anchorCtr="0"/>
          <a:lstStyle/>
          <a:p>
            <a:endParaRPr lang="zh-CN" altLang="en-US" dirty="0"/>
          </a:p>
        </p:txBody>
      </p:sp>
      <p:sp>
        <p:nvSpPr>
          <p:cNvPr id="3" name="内容占位符 2"/>
          <p:cNvSpPr>
            <a:spLocks noGrp="1"/>
          </p:cNvSpPr>
          <p:nvPr>
            <p:ph idx="1"/>
          </p:nvPr>
        </p:nvSpPr>
        <p:spPr bwMode="auto">
          <a:xfrm>
            <a:off x="60960" y="0"/>
            <a:ext cx="9144635" cy="4114800"/>
          </a:xfrm>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400" b="0" i="0" u="none" strike="noStrike" kern="0" cap="none" spc="0" normalizeH="0" baseline="0" noProof="1">
              <a:ln w="22225">
                <a:solidFill>
                  <a:schemeClr val="accent2"/>
                </a:solidFill>
                <a:prstDash val="solid"/>
              </a:ln>
              <a:solidFill>
                <a:schemeClr val="accent2">
                  <a:lumMod val="40000"/>
                  <a:lumOff val="60000"/>
                </a:schemeClr>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400" b="0" i="0" u="none" strike="noStrike" kern="0" cap="none" spc="0" normalizeH="0" baseline="0" noProof="1">
              <a:ln w="22225">
                <a:solidFill>
                  <a:schemeClr val="accent2"/>
                </a:solidFill>
                <a:prstDash val="solid"/>
              </a:ln>
              <a:solidFill>
                <a:schemeClr val="accent2">
                  <a:lumMod val="40000"/>
                  <a:lumOff val="60000"/>
                </a:schemeClr>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1">
                <a:ln w="22225">
                  <a:solidFill>
                    <a:schemeClr val="accent2"/>
                  </a:solidFill>
                  <a:prstDash val="solid"/>
                </a:ln>
                <a:solidFill>
                  <a:schemeClr val="accent2">
                    <a:lumMod val="40000"/>
                    <a:lumOff val="60000"/>
                  </a:schemeClr>
                </a:solidFill>
                <a:effectLst/>
                <a:uLnTx/>
                <a:uFillTx/>
                <a:latin typeface="+mn-lt"/>
                <a:ea typeface="+mn-ea"/>
                <a:cs typeface="+mn-cs"/>
              </a:rPr>
              <a:t>一 、重工业和轻工业 农业的关系</a:t>
            </a:r>
            <a:endParaRPr kumimoji="0" lang="zh-CN" altLang="en-US" sz="2400" b="0" i="0" u="none" strike="noStrike" kern="0" cap="none" spc="0" normalizeH="0" baseline="0" noProof="1">
              <a:ln w="22225">
                <a:solidFill>
                  <a:schemeClr val="accent2"/>
                </a:solidFill>
                <a:prstDash val="solid"/>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1">
                <a:ln>
                  <a:noFill/>
                </a:ln>
                <a:solidFill>
                  <a:schemeClr val="tx1"/>
                </a:solidFill>
                <a:effectLst/>
                <a:uLnTx/>
                <a:uFillTx/>
                <a:latin typeface="+mn-lt"/>
                <a:ea typeface="+mn-ea"/>
                <a:cs typeface="+mn-cs"/>
              </a:rPr>
              <a:t>这里就发生一个问题，你对发展重工业究竟是真想还是假想，想得厉害一点，还是差一点？你如果是假想，或者想得差一点，那就打击农业、轻工业，对它们少投点资。你如果是真想，或者想得厉害，那你就要注重农业、轻工业，使粮食和轻工业原料更多些，积累更多些，投到重工业方面的资金将来也会更多些。</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1">
                <a:ln w="22225">
                  <a:solidFill>
                    <a:schemeClr val="accent2"/>
                  </a:solidFill>
                  <a:prstDash val="solid"/>
                </a:ln>
                <a:solidFill>
                  <a:schemeClr val="accent2">
                    <a:lumMod val="40000"/>
                    <a:lumOff val="60000"/>
                  </a:schemeClr>
                </a:solidFill>
                <a:effectLst/>
                <a:uLnTx/>
                <a:uFillTx/>
                <a:latin typeface="+mn-lt"/>
                <a:ea typeface="+mn-ea"/>
                <a:cs typeface="+mn-cs"/>
              </a:rPr>
              <a:t>二 、经济建设和国防建设的关系</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1">
                <a:ln>
                  <a:noFill/>
                </a:ln>
                <a:solidFill>
                  <a:schemeClr val="tx1"/>
                </a:solidFill>
                <a:effectLst/>
                <a:uLnTx/>
                <a:uFillTx/>
                <a:latin typeface="+mn-lt"/>
                <a:ea typeface="+mn-ea"/>
                <a:cs typeface="+mn-cs"/>
              </a:rPr>
              <a:t>这里也发生这么一个问题，你对原子弹是真正想要、十分想要，还是只有几分想，没有十分想呢？你是真正想要、十分想要，你就降低军政费用的比重，多搞经济建设。你不是真正想要、十分想要，你就还是按老章程办事。这是战略方针的问题。</a:t>
            </a: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1">
                <a:ln>
                  <a:noFill/>
                </a:ln>
                <a:solidFill>
                  <a:schemeClr val="tx1"/>
                </a:solidFill>
                <a:effectLst/>
                <a:uLnTx/>
                <a:uFillTx/>
                <a:latin typeface="+mn-lt"/>
                <a:ea typeface="+mn-ea"/>
                <a:cs typeface="+mn-cs"/>
              </a:rPr>
              <a:t>现在我们把兵统统裁掉好不好？那不好。因为还有敌人，我们还受敌人欺负和包围嘛！我们一定要加强国防，因此，一定要首先加强经济建设。</a:t>
            </a:r>
          </a:p>
        </p:txBody>
      </p:sp>
      <p:sp>
        <p:nvSpPr>
          <p:cNvPr id="43012" name="文本框 1"/>
          <p:cNvSpPr txBox="1"/>
          <p:nvPr/>
        </p:nvSpPr>
        <p:spPr>
          <a:xfrm>
            <a:off x="2498725" y="269875"/>
            <a:ext cx="3041650" cy="584200"/>
          </a:xfrm>
          <a:prstGeom prst="rect">
            <a:avLst/>
          </a:prstGeom>
          <a:noFill/>
          <a:ln w="9525">
            <a:noFill/>
          </a:ln>
        </p:spPr>
        <p:txBody>
          <a:bodyPr wrap="none" anchor="t" anchorCtr="0">
            <a:spAutoFit/>
          </a:bodyPr>
          <a:lstStyle/>
          <a:p>
            <a:r>
              <a:rPr lang="zh-CN" altLang="en-US" sz="3200" dirty="0">
                <a:solidFill>
                  <a:schemeClr val="tx1"/>
                </a:solidFill>
                <a:latin typeface="黑体" panose="02010609060101010101" pitchFamily="49" charset="-122"/>
                <a:ea typeface="黑体" panose="02010609060101010101" pitchFamily="49" charset="-122"/>
              </a:rPr>
              <a:t>《论十大关系》</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3" name="图片 33802"/>
          <p:cNvPicPr>
            <a:picLocks noChangeAspect="1"/>
          </p:cNvPicPr>
          <p:nvPr/>
        </p:nvPicPr>
        <p:blipFill>
          <a:blip r:embed="rId2"/>
          <a:stretch>
            <a:fillRect/>
          </a:stretch>
        </p:blipFill>
        <p:spPr>
          <a:xfrm>
            <a:off x="1203325" y="1412875"/>
            <a:ext cx="3835400" cy="2640013"/>
          </a:xfrm>
          <a:prstGeom prst="rect">
            <a:avLst/>
          </a:prstGeom>
          <a:noFill/>
          <a:ln w="9525">
            <a:noFill/>
          </a:ln>
        </p:spPr>
      </p:pic>
      <p:pic>
        <p:nvPicPr>
          <p:cNvPr id="33802" name="图片 33801"/>
          <p:cNvPicPr>
            <a:picLocks noChangeAspect="1"/>
          </p:cNvPicPr>
          <p:nvPr/>
        </p:nvPicPr>
        <p:blipFill>
          <a:blip r:embed="rId3"/>
          <a:stretch>
            <a:fillRect/>
          </a:stretch>
        </p:blipFill>
        <p:spPr>
          <a:xfrm>
            <a:off x="1331913" y="3652838"/>
            <a:ext cx="3416300" cy="187325"/>
          </a:xfrm>
          <a:prstGeom prst="rect">
            <a:avLst/>
          </a:prstGeom>
          <a:noFill/>
          <a:ln w="9525">
            <a:noFill/>
          </a:ln>
        </p:spPr>
      </p:pic>
      <p:pic>
        <p:nvPicPr>
          <p:cNvPr id="33805" name="图片 33804"/>
          <p:cNvPicPr>
            <a:picLocks noChangeAspect="1"/>
          </p:cNvPicPr>
          <p:nvPr/>
        </p:nvPicPr>
        <p:blipFill>
          <a:blip r:embed="rId4"/>
          <a:stretch>
            <a:fillRect/>
          </a:stretch>
        </p:blipFill>
        <p:spPr>
          <a:xfrm>
            <a:off x="4543425" y="1443038"/>
            <a:ext cx="3629025" cy="4865687"/>
          </a:xfrm>
          <a:prstGeom prst="rect">
            <a:avLst/>
          </a:prstGeom>
          <a:noFill/>
          <a:ln w="9525">
            <a:noFill/>
          </a:ln>
        </p:spPr>
      </p:pic>
      <p:pic>
        <p:nvPicPr>
          <p:cNvPr id="33804" name="图片 33803"/>
          <p:cNvPicPr>
            <a:picLocks noChangeAspect="1"/>
          </p:cNvPicPr>
          <p:nvPr/>
        </p:nvPicPr>
        <p:blipFill>
          <a:blip r:embed="rId5"/>
          <a:stretch>
            <a:fillRect/>
          </a:stretch>
        </p:blipFill>
        <p:spPr>
          <a:xfrm>
            <a:off x="1182688" y="3573463"/>
            <a:ext cx="3838575" cy="2725737"/>
          </a:xfrm>
          <a:prstGeom prst="rect">
            <a:avLst/>
          </a:prstGeom>
          <a:noFill/>
          <a:ln w="9525">
            <a:noFill/>
          </a:ln>
        </p:spPr>
      </p:pic>
      <p:sp>
        <p:nvSpPr>
          <p:cNvPr id="47109" name="矩形 3379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3796" name="文本框 33795"/>
          <p:cNvSpPr txBox="1"/>
          <p:nvPr/>
        </p:nvSpPr>
        <p:spPr>
          <a:xfrm>
            <a:off x="755650" y="908050"/>
            <a:ext cx="7921625" cy="604838"/>
          </a:xfrm>
          <a:prstGeom prst="rect">
            <a:avLst/>
          </a:prstGeom>
          <a:noFill/>
          <a:ln w="9525">
            <a:noFill/>
          </a:ln>
          <a:effectLst>
            <a:outerShdw dist="45791" dir="2021404" algn="ctr" rotWithShape="0">
              <a:schemeClr val="tx2"/>
            </a:outerShdw>
          </a:effectLst>
        </p:spPr>
        <p:txBody>
          <a:bodyPr anchor="t" anchorCtr="0">
            <a:spAutoFit/>
          </a:bodyPr>
          <a:lstStyle/>
          <a:p>
            <a:pPr>
              <a:lnSpc>
                <a:spcPct val="120000"/>
              </a:lnSpc>
              <a:buSzTx/>
            </a:pPr>
            <a:r>
              <a:rPr lang="en-US" altLang="zh-CN" b="0">
                <a:latin typeface="方正大黑简体" panose="02000000000000000000" pitchFamily="2" charset="-122"/>
                <a:ea typeface="方正大黑简体" panose="02000000000000000000" pitchFamily="2" charset="-122"/>
              </a:rPr>
              <a:t>    </a:t>
            </a:r>
            <a:r>
              <a:rPr lang="zh-CN" altLang="en-US" b="0">
                <a:latin typeface="方正大黑简体" panose="02000000000000000000" pitchFamily="2" charset="-122"/>
                <a:ea typeface="方正大黑简体" panose="02000000000000000000" pitchFamily="2" charset="-122"/>
              </a:rPr>
              <a:t>支持和参加国家经济建设是我军的光荣传统</a:t>
            </a:r>
          </a:p>
        </p:txBody>
      </p:sp>
      <p:pic>
        <p:nvPicPr>
          <p:cNvPr id="33801" name="图片 33800"/>
          <p:cNvPicPr>
            <a:picLocks noChangeAspect="1"/>
          </p:cNvPicPr>
          <p:nvPr/>
        </p:nvPicPr>
        <p:blipFill>
          <a:blip r:embed="rId6"/>
          <a:stretch>
            <a:fillRect/>
          </a:stretch>
        </p:blipFill>
        <p:spPr>
          <a:xfrm>
            <a:off x="4572000" y="1557338"/>
            <a:ext cx="280988" cy="4464050"/>
          </a:xfrm>
          <a:prstGeom prst="rect">
            <a:avLst/>
          </a:prstGeom>
          <a:noFill/>
          <a:ln w="9525">
            <a:noFill/>
          </a:ln>
        </p:spPr>
      </p:pic>
      <p:sp>
        <p:nvSpPr>
          <p:cNvPr id="44040"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pic>
        <p:nvPicPr>
          <p:cNvPr id="44041" name="图片 3"/>
          <p:cNvPicPr>
            <a:picLocks noChangeAspect="1"/>
          </p:cNvPicPr>
          <p:nvPr/>
        </p:nvPicPr>
        <p:blipFill>
          <a:blip r:embed="rId7"/>
          <a:stretch>
            <a:fillRect/>
          </a:stretch>
        </p:blipFill>
        <p:spPr>
          <a:xfrm>
            <a:off x="5183188" y="1557338"/>
            <a:ext cx="2989262" cy="4398962"/>
          </a:xfrm>
          <a:prstGeom prst="rect">
            <a:avLst/>
          </a:prstGeom>
          <a:noFill/>
          <a:ln w="9525">
            <a:noFill/>
          </a:ln>
        </p:spPr>
      </p:pic>
      <p:sp>
        <p:nvSpPr>
          <p:cNvPr id="44042" name="文本框 4"/>
          <p:cNvSpPr txBox="1"/>
          <p:nvPr/>
        </p:nvSpPr>
        <p:spPr>
          <a:xfrm flipH="1">
            <a:off x="8081963" y="1655763"/>
            <a:ext cx="958850" cy="3970337"/>
          </a:xfrm>
          <a:prstGeom prst="rect">
            <a:avLst/>
          </a:prstGeom>
          <a:noFill/>
          <a:ln w="9525">
            <a:noFill/>
          </a:ln>
        </p:spPr>
        <p:txBody>
          <a:bodyPr anchor="t" anchorCtr="0">
            <a:spAutoFit/>
          </a:bodyPr>
          <a:lstStyle/>
          <a:p>
            <a:r>
              <a:rPr lang="zh-CN" altLang="en-US" dirty="0">
                <a:latin typeface="黑体" panose="02010609060101010101" pitchFamily="49" charset="-122"/>
                <a:ea typeface="黑体" panose="02010609060101010101" pitchFamily="49" charset="-122"/>
              </a:rPr>
              <a:t>川藏线，每一公里埋葬1.5名筑路战士</a:t>
            </a:r>
          </a:p>
        </p:txBody>
      </p:sp>
      <p:pic>
        <p:nvPicPr>
          <p:cNvPr id="44043" name="图片 1" descr="t01faaf5f025e410501"/>
          <p:cNvPicPr>
            <a:picLocks noChangeAspect="1"/>
          </p:cNvPicPr>
          <p:nvPr/>
        </p:nvPicPr>
        <p:blipFill>
          <a:blip r:embed="rId8"/>
          <a:stretch>
            <a:fillRect/>
          </a:stretch>
        </p:blipFill>
        <p:spPr>
          <a:xfrm>
            <a:off x="103188" y="1512888"/>
            <a:ext cx="5080000" cy="44434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wipe(left)">
                                      <p:cBhvr>
                                        <p:cTn id="7" dur="500"/>
                                        <p:tgtEl>
                                          <p:spTgt spid="3379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801"/>
                                        </p:tgtEl>
                                        <p:attrNameLst>
                                          <p:attrName>style.visibility</p:attrName>
                                        </p:attrNameLst>
                                      </p:cBhvr>
                                      <p:to>
                                        <p:strVal val="visible"/>
                                      </p:to>
                                    </p:set>
                                    <p:animEffect transition="in" filter="wipe(up)">
                                      <p:cBhvr>
                                        <p:cTn id="11" dur="1000"/>
                                        <p:tgtEl>
                                          <p:spTgt spid="33801"/>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33802"/>
                                        </p:tgtEl>
                                        <p:attrNameLst>
                                          <p:attrName>style.visibility</p:attrName>
                                        </p:attrNameLst>
                                      </p:cBhvr>
                                      <p:to>
                                        <p:strVal val="visible"/>
                                      </p:to>
                                    </p:set>
                                    <p:animEffect transition="in" filter="wipe(right)">
                                      <p:cBhvr>
                                        <p:cTn id="15" dur="1000"/>
                                        <p:tgtEl>
                                          <p:spTgt spid="33802"/>
                                        </p:tgtEl>
                                      </p:cBhvr>
                                    </p:animEffect>
                                  </p:childTnLst>
                                </p:cTn>
                              </p:par>
                            </p:childTnLst>
                          </p:cTn>
                        </p:par>
                        <p:par>
                          <p:cTn id="16" fill="hold">
                            <p:stCondLst>
                              <p:cond delay="2500"/>
                            </p:stCondLst>
                            <p:childTnLst>
                              <p:par>
                                <p:cTn id="17" presetID="18" presetClass="entr" presetSubtype="9" fill="hold" nodeType="afterEffect">
                                  <p:stCondLst>
                                    <p:cond delay="0"/>
                                  </p:stCondLst>
                                  <p:childTnLst>
                                    <p:set>
                                      <p:cBhvr>
                                        <p:cTn id="18" dur="1" fill="hold">
                                          <p:stCondLst>
                                            <p:cond delay="0"/>
                                          </p:stCondLst>
                                        </p:cTn>
                                        <p:tgtEl>
                                          <p:spTgt spid="33803"/>
                                        </p:tgtEl>
                                        <p:attrNameLst>
                                          <p:attrName>style.visibility</p:attrName>
                                        </p:attrNameLst>
                                      </p:cBhvr>
                                      <p:to>
                                        <p:strVal val="visible"/>
                                      </p:to>
                                    </p:set>
                                    <p:animEffect transition="in" filter="strips(upLeft)">
                                      <p:cBhvr>
                                        <p:cTn id="19" dur="1000"/>
                                        <p:tgtEl>
                                          <p:spTgt spid="33803"/>
                                        </p:tgtEl>
                                      </p:cBhvr>
                                    </p:animEffect>
                                  </p:childTnLst>
                                </p:cTn>
                              </p:par>
                            </p:childTnLst>
                          </p:cTn>
                        </p:par>
                        <p:par>
                          <p:cTn id="20" fill="hold">
                            <p:stCondLst>
                              <p:cond delay="3500"/>
                            </p:stCondLst>
                            <p:childTnLst>
                              <p:par>
                                <p:cTn id="21" presetID="18" presetClass="entr" presetSubtype="12" fill="hold" nodeType="afterEffect">
                                  <p:stCondLst>
                                    <p:cond delay="0"/>
                                  </p:stCondLst>
                                  <p:childTnLst>
                                    <p:set>
                                      <p:cBhvr>
                                        <p:cTn id="22" dur="1" fill="hold">
                                          <p:stCondLst>
                                            <p:cond delay="0"/>
                                          </p:stCondLst>
                                        </p:cTn>
                                        <p:tgtEl>
                                          <p:spTgt spid="33804"/>
                                        </p:tgtEl>
                                        <p:attrNameLst>
                                          <p:attrName>style.visibility</p:attrName>
                                        </p:attrNameLst>
                                      </p:cBhvr>
                                      <p:to>
                                        <p:strVal val="visible"/>
                                      </p:to>
                                    </p:set>
                                    <p:animEffect transition="in" filter="strips(downLeft)">
                                      <p:cBhvr>
                                        <p:cTn id="23" dur="1000"/>
                                        <p:tgtEl>
                                          <p:spTgt spid="33804"/>
                                        </p:tgtEl>
                                      </p:cBhvr>
                                    </p:animEffect>
                                  </p:childTnLst>
                                </p:cTn>
                              </p:par>
                            </p:childTnLst>
                          </p:cTn>
                        </p:par>
                        <p:par>
                          <p:cTn id="24" fill="hold">
                            <p:stCondLst>
                              <p:cond delay="4500"/>
                            </p:stCondLst>
                            <p:childTnLst>
                              <p:par>
                                <p:cTn id="25" presetID="4" presetClass="entr" presetSubtype="16" fill="hold" nodeType="afterEffect">
                                  <p:stCondLst>
                                    <p:cond delay="0"/>
                                  </p:stCondLst>
                                  <p:childTnLst>
                                    <p:set>
                                      <p:cBhvr>
                                        <p:cTn id="26" dur="1" fill="hold">
                                          <p:stCondLst>
                                            <p:cond delay="0"/>
                                          </p:stCondLst>
                                        </p:cTn>
                                        <p:tgtEl>
                                          <p:spTgt spid="33805"/>
                                        </p:tgtEl>
                                        <p:attrNameLst>
                                          <p:attrName>style.visibility</p:attrName>
                                        </p:attrNameLst>
                                      </p:cBhvr>
                                      <p:to>
                                        <p:strVal val="visible"/>
                                      </p:to>
                                    </p:set>
                                    <p:animEffect transition="in" filter="box(in)">
                                      <p:cBhvr>
                                        <p:cTn id="27" dur="1000"/>
                                        <p:tgtEl>
                                          <p:spTgt spid="33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FE4AF7-F995-2300-10BE-8E2FDD452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 y="1700808"/>
            <a:ext cx="9144000" cy="4594522"/>
          </a:xfrm>
          <a:prstGeom prst="rect">
            <a:avLst/>
          </a:prstGeom>
        </p:spPr>
      </p:pic>
      <p:sp>
        <p:nvSpPr>
          <p:cNvPr id="6" name="Text Box 10">
            <a:extLst>
              <a:ext uri="{FF2B5EF4-FFF2-40B4-BE49-F238E27FC236}">
                <a16:creationId xmlns:a16="http://schemas.microsoft.com/office/drawing/2014/main" id="{B0583443-52BB-89A2-29AB-1CDD3F9A42D2}"/>
              </a:ext>
            </a:extLst>
          </p:cNvPr>
          <p:cNvSpPr txBox="1"/>
          <p:nvPr/>
        </p:nvSpPr>
        <p:spPr>
          <a:xfrm>
            <a:off x="3491880" y="6014293"/>
            <a:ext cx="504056" cy="281037"/>
          </a:xfrm>
          <a:prstGeom prst="rect">
            <a:avLst/>
          </a:prstGeom>
          <a:solidFill>
            <a:srgbClr val="C00000"/>
          </a:solidFill>
          <a:ln w="9525">
            <a:noFill/>
          </a:ln>
        </p:spPr>
        <p:txBody>
          <a:bodyPr wrap="square"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7" name="文本框 6">
            <a:extLst>
              <a:ext uri="{FF2B5EF4-FFF2-40B4-BE49-F238E27FC236}">
                <a16:creationId xmlns:a16="http://schemas.microsoft.com/office/drawing/2014/main" id="{24AB61E0-7A0D-52A0-1077-2FF6E75B7A01}"/>
              </a:ext>
            </a:extLst>
          </p:cNvPr>
          <p:cNvSpPr txBox="1"/>
          <p:nvPr/>
        </p:nvSpPr>
        <p:spPr>
          <a:xfrm>
            <a:off x="17038" y="116632"/>
            <a:ext cx="9023624" cy="1384995"/>
          </a:xfrm>
          <a:prstGeom prst="rect">
            <a:avLst/>
          </a:prstGeom>
          <a:noFill/>
        </p:spPr>
        <p:txBody>
          <a:bodyPr wrap="none" rtlCol="0">
            <a:spAutoFit/>
          </a:bodyPr>
          <a:lstStyle/>
          <a:p>
            <a:r>
              <a:rPr lang="zh-CN" altLang="en-US" dirty="0">
                <a:solidFill>
                  <a:schemeClr val="tx1"/>
                </a:solidFill>
              </a:rPr>
              <a:t>   世界各国军队英模都是打仗的，唯独我国把没有打过</a:t>
            </a:r>
            <a:endParaRPr lang="en-US" altLang="zh-CN" dirty="0">
              <a:solidFill>
                <a:schemeClr val="tx1"/>
              </a:solidFill>
            </a:endParaRPr>
          </a:p>
          <a:p>
            <a:r>
              <a:rPr lang="zh-CN" altLang="en-US" dirty="0">
                <a:solidFill>
                  <a:schemeClr val="tx1"/>
                </a:solidFill>
              </a:rPr>
              <a:t>仗的雷锋，作为全社会学习的楷模，反映了人民军队担</a:t>
            </a:r>
            <a:endParaRPr lang="en-US" altLang="zh-CN" dirty="0">
              <a:solidFill>
                <a:schemeClr val="tx1"/>
              </a:solidFill>
            </a:endParaRPr>
          </a:p>
          <a:p>
            <a:r>
              <a:rPr lang="zh-CN" altLang="en-US" dirty="0">
                <a:solidFill>
                  <a:schemeClr val="tx1"/>
                </a:solidFill>
              </a:rPr>
              <a:t>负的经济社会建设任务</a:t>
            </a:r>
          </a:p>
        </p:txBody>
      </p:sp>
    </p:spTree>
    <p:extLst>
      <p:ext uri="{BB962C8B-B14F-4D97-AF65-F5344CB8AC3E}">
        <p14:creationId xmlns:p14="http://schemas.microsoft.com/office/powerpoint/2010/main" val="150492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nchor="ctr" anchorCtr="0"/>
          <a:lstStyle/>
          <a:p>
            <a:endParaRPr lang="zh-CN" altLang="en-US"/>
          </a:p>
        </p:txBody>
      </p:sp>
      <p:sp>
        <p:nvSpPr>
          <p:cNvPr id="45058" name="内容占位符 2"/>
          <p:cNvSpPr>
            <a:spLocks noGrp="1"/>
          </p:cNvSpPr>
          <p:nvPr>
            <p:ph idx="1"/>
          </p:nvPr>
        </p:nvSpPr>
        <p:spPr/>
        <p:txBody>
          <a:bodyPr anchor="t" anchorCtr="0"/>
          <a:lstStyle/>
          <a:p>
            <a:endParaRPr lang="zh-CN" altLang="en-US"/>
          </a:p>
        </p:txBody>
      </p:sp>
      <p:pic>
        <p:nvPicPr>
          <p:cNvPr id="45059" name="图片 3" descr="QQ截图20220521105903"/>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34817"/>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4820" name="文本框 34819"/>
          <p:cNvSpPr txBox="1"/>
          <p:nvPr/>
        </p:nvSpPr>
        <p:spPr>
          <a:xfrm>
            <a:off x="673100" y="1125538"/>
            <a:ext cx="8147050" cy="1260475"/>
          </a:xfrm>
          <a:prstGeom prst="rect">
            <a:avLst/>
          </a:prstGeom>
          <a:noFill/>
          <a:ln w="9525">
            <a:noFill/>
          </a:ln>
          <a:effectLst>
            <a:outerShdw dist="45791" dir="2021404" algn="ctr" rotWithShape="0">
              <a:schemeClr val="tx2"/>
            </a:outerShdw>
          </a:effectLst>
        </p:spPr>
        <p:txBody>
          <a:bodyPr anchor="t" anchorCtr="0">
            <a:spAutoFit/>
          </a:bodyPr>
          <a:lstStyle/>
          <a:p>
            <a:pPr>
              <a:lnSpc>
                <a:spcPct val="120000"/>
              </a:lnSpc>
              <a:buSzTx/>
            </a:pPr>
            <a:r>
              <a:rPr lang="zh-CN" altLang="en-US" sz="3200" b="0">
                <a:latin typeface="方正大黑简体" panose="02000000000000000000" pitchFamily="2" charset="-122"/>
                <a:ea typeface="方正大黑简体" panose="02000000000000000000" pitchFamily="2" charset="-122"/>
              </a:rPr>
              <a:t>　　经济建设是国防建设的物质基础，军队建设和国防建设受国家经济实力的制约。 </a:t>
            </a:r>
          </a:p>
        </p:txBody>
      </p:sp>
      <p:pic>
        <p:nvPicPr>
          <p:cNvPr id="34835" name="图片 34834"/>
          <p:cNvPicPr>
            <a:picLocks noChangeAspect="1"/>
          </p:cNvPicPr>
          <p:nvPr/>
        </p:nvPicPr>
        <p:blipFill>
          <a:blip r:embed="rId2"/>
          <a:stretch>
            <a:fillRect/>
          </a:stretch>
        </p:blipFill>
        <p:spPr>
          <a:xfrm>
            <a:off x="792163" y="2781300"/>
            <a:ext cx="2987675" cy="2755900"/>
          </a:xfrm>
          <a:prstGeom prst="rect">
            <a:avLst/>
          </a:prstGeom>
          <a:noFill/>
          <a:ln w="9525">
            <a:noFill/>
          </a:ln>
        </p:spPr>
      </p:pic>
      <p:sp>
        <p:nvSpPr>
          <p:cNvPr id="34836" name="文本框 34835"/>
          <p:cNvSpPr txBox="1"/>
          <p:nvPr/>
        </p:nvSpPr>
        <p:spPr>
          <a:xfrm>
            <a:off x="4346575" y="2852738"/>
            <a:ext cx="4329113" cy="2428875"/>
          </a:xfrm>
          <a:prstGeom prst="rect">
            <a:avLst/>
          </a:prstGeom>
          <a:noFill/>
          <a:ln w="9525">
            <a:noFill/>
          </a:ln>
          <a:effectLst>
            <a:outerShdw dist="45791" dir="2021404" algn="ctr" rotWithShape="0">
              <a:schemeClr val="tx2"/>
            </a:outerShdw>
          </a:effectLst>
        </p:spPr>
        <p:txBody>
          <a:bodyPr anchor="t" anchorCtr="0">
            <a:spAutoFit/>
          </a:bodyPr>
          <a:lstStyle/>
          <a:p>
            <a:pPr>
              <a:lnSpc>
                <a:spcPct val="120000"/>
              </a:lnSpc>
              <a:buSzTx/>
            </a:pPr>
            <a:r>
              <a:rPr lang="zh-CN" altLang="en-US" sz="3200" b="0">
                <a:latin typeface="方正大黑简体" panose="02000000000000000000" pitchFamily="2" charset="-122"/>
                <a:ea typeface="方正大黑简体" panose="02000000000000000000" pitchFamily="2" charset="-122"/>
              </a:rPr>
              <a:t>　　</a:t>
            </a:r>
            <a:r>
              <a:rPr lang="zh-CN" altLang="en-US" sz="3200" b="0">
                <a:latin typeface="华文行楷" panose="02010800040101010101" pitchFamily="2" charset="-122"/>
                <a:ea typeface="华文行楷" panose="02010800040101010101" pitchFamily="2" charset="-122"/>
              </a:rPr>
              <a:t>军队装备真正现代化，只有在国民经济有了比较好的基础上才有可能。 </a:t>
            </a:r>
          </a:p>
        </p:txBody>
      </p:sp>
      <p:sp>
        <p:nvSpPr>
          <p:cNvPr id="4608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wipe(left)">
                                      <p:cBhvr>
                                        <p:cTn id="7" dur="500"/>
                                        <p:tgtEl>
                                          <p:spTgt spid="34820"/>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34835"/>
                                        </p:tgtEl>
                                        <p:attrNameLst>
                                          <p:attrName>style.visibility</p:attrName>
                                        </p:attrNameLst>
                                      </p:cBhvr>
                                      <p:to>
                                        <p:strVal val="visible"/>
                                      </p:to>
                                    </p:set>
                                    <p:animEffect transition="in" filter="box(out)">
                                      <p:cBhvr>
                                        <p:cTn id="11" dur="1000"/>
                                        <p:tgtEl>
                                          <p:spTgt spid="3483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4836"/>
                                        </p:tgtEl>
                                        <p:attrNameLst>
                                          <p:attrName>style.visibility</p:attrName>
                                        </p:attrNameLst>
                                      </p:cBhvr>
                                      <p:to>
                                        <p:strVal val="visible"/>
                                      </p:to>
                                    </p:set>
                                    <p:animEffect transition="in" filter="wipe(left)">
                                      <p:cBhvr>
                                        <p:cTn id="15" dur="500"/>
                                        <p:tgtEl>
                                          <p:spTgt spid="34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36865"/>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6867" name="矩形 36866"/>
          <p:cNvSpPr>
            <a:spLocks noChangeArrowheads="1"/>
          </p:cNvSpPr>
          <p:nvPr/>
        </p:nvSpPr>
        <p:spPr bwMode="auto">
          <a:xfrm>
            <a:off x="1258888" y="2205038"/>
            <a:ext cx="6769100" cy="11906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（三）关于积极防御的军事战略方针 </a:t>
            </a:r>
          </a:p>
        </p:txBody>
      </p:sp>
      <p:sp>
        <p:nvSpPr>
          <p:cNvPr id="4915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8" name="图片 84997" descr="播放器"/>
          <p:cNvPicPr>
            <a:picLocks noChangeAspect="1"/>
          </p:cNvPicPr>
          <p:nvPr/>
        </p:nvPicPr>
        <p:blipFill>
          <a:blip r:embed="rId4"/>
          <a:srcRect b="9242"/>
          <a:stretch>
            <a:fillRect/>
          </a:stretch>
        </p:blipFill>
        <p:spPr>
          <a:xfrm>
            <a:off x="3924300" y="1598613"/>
            <a:ext cx="4752975" cy="3990975"/>
          </a:xfrm>
          <a:prstGeom prst="rect">
            <a:avLst/>
          </a:prstGeom>
          <a:noFill/>
          <a:ln w="9525">
            <a:noFill/>
          </a:ln>
        </p:spPr>
      </p:pic>
      <p:sp>
        <p:nvSpPr>
          <p:cNvPr id="52226" name="矩形 8499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84996" name="文本框 84995"/>
          <p:cNvSpPr txBox="1"/>
          <p:nvPr/>
        </p:nvSpPr>
        <p:spPr>
          <a:xfrm>
            <a:off x="323850" y="1797050"/>
            <a:ext cx="3455988" cy="3990975"/>
          </a:xfrm>
          <a:prstGeom prst="rect">
            <a:avLst/>
          </a:prstGeom>
          <a:noFill/>
          <a:ln w="9525">
            <a:noFill/>
          </a:ln>
          <a:effectLst>
            <a:outerShdw dist="45791" dir="2021404" algn="ctr" rotWithShape="0">
              <a:schemeClr val="tx2"/>
            </a:outerShdw>
          </a:effectLst>
        </p:spPr>
        <p:txBody>
          <a:bodyPr anchor="t" anchorCtr="0">
            <a:spAutoFit/>
          </a:bodyPr>
          <a:lstStyle/>
          <a:p>
            <a:pPr algn="dist">
              <a:buSzTx/>
            </a:pPr>
            <a:r>
              <a:rPr lang="zh-CN" altLang="en-US" sz="3200" b="0">
                <a:latin typeface="方正大黑简体" panose="02000000000000000000" pitchFamily="2" charset="-122"/>
                <a:ea typeface="方正大黑简体" panose="02000000000000000000" pitchFamily="2" charset="-122"/>
              </a:rPr>
              <a:t>　　我们未来的反侵略战争，究竟采取什么方针？我赞成的就是积极防御四个字。积极防御本身就不只是一个防御，防御中有进</a:t>
            </a:r>
          </a:p>
          <a:p>
            <a:pPr>
              <a:buSzTx/>
            </a:pPr>
            <a:r>
              <a:rPr lang="zh-CN" altLang="en-US" sz="3200" b="0">
                <a:latin typeface="方正大黑简体" panose="02000000000000000000" pitchFamily="2" charset="-122"/>
                <a:ea typeface="方正大黑简体" panose="02000000000000000000" pitchFamily="2" charset="-122"/>
              </a:rPr>
              <a:t>攻。</a:t>
            </a:r>
          </a:p>
        </p:txBody>
      </p:sp>
      <p:pic>
        <p:nvPicPr>
          <p:cNvPr id="84997" name="积极防御.MPG">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4000500" y="1885950"/>
            <a:ext cx="4567238" cy="3619500"/>
          </a:xfrm>
          <a:prstGeom prst="rect">
            <a:avLst/>
          </a:prstGeom>
          <a:noFill/>
          <a:ln w="28575" cap="flat" cmpd="sng">
            <a:solidFill>
              <a:schemeClr val="bg1"/>
            </a:solidFill>
            <a:prstDash val="solid"/>
            <a:miter/>
            <a:headEnd type="none" w="med" len="med"/>
            <a:tailEnd type="none" w="med" len="med"/>
          </a:ln>
        </p:spPr>
      </p:pic>
      <p:sp>
        <p:nvSpPr>
          <p:cNvPr id="50181"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wipe(up)">
                                      <p:cBhvr>
                                        <p:cTn id="7" dur="500"/>
                                        <p:tgtEl>
                                          <p:spTgt spid="84996"/>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84998"/>
                                        </p:tgtEl>
                                        <p:attrNameLst>
                                          <p:attrName>style.visibility</p:attrName>
                                        </p:attrNameLst>
                                      </p:cBhvr>
                                      <p:to>
                                        <p:strVal val="visible"/>
                                      </p:to>
                                    </p:set>
                                    <p:animEffect transition="in" filter="box(out)">
                                      <p:cBhvr>
                                        <p:cTn id="11" dur="1000"/>
                                        <p:tgtEl>
                                          <p:spTgt spid="84998"/>
                                        </p:tgtEl>
                                      </p:cBhvr>
                                    </p:animEffect>
                                  </p:childTnLst>
                                </p:cTn>
                              </p:par>
                            </p:childTnLst>
                          </p:cTn>
                        </p:par>
                        <p:par>
                          <p:cTn id="12" fill="hold">
                            <p:stCondLst>
                              <p:cond delay="1500"/>
                            </p:stCondLst>
                            <p:childTnLst>
                              <p:par>
                                <p:cTn id="13" presetID="5" presetClass="entr" presetSubtype="10" fill="hold" nodeType="afterEffect">
                                  <p:stCondLst>
                                    <p:cond delay="0"/>
                                  </p:stCondLst>
                                  <p:childTnLst>
                                    <p:set>
                                      <p:cBhvr>
                                        <p:cTn id="14" dur="1" fill="hold">
                                          <p:stCondLst>
                                            <p:cond delay="0"/>
                                          </p:stCondLst>
                                        </p:cTn>
                                        <p:tgtEl>
                                          <p:spTgt spid="84997"/>
                                        </p:tgtEl>
                                        <p:attrNameLst>
                                          <p:attrName>style.visibility</p:attrName>
                                        </p:attrNameLst>
                                      </p:cBhvr>
                                      <p:to>
                                        <p:strVal val="visible"/>
                                      </p:to>
                                    </p:set>
                                    <p:animEffect transition="in" filter="checkerboard(across)">
                                      <p:cBhvr>
                                        <p:cTn id="15" dur="500"/>
                                        <p:tgtEl>
                                          <p:spTgt spid="84997"/>
                                        </p:tgtEl>
                                      </p:cBhvr>
                                    </p:animEffect>
                                  </p:childTnLst>
                                </p:cTn>
                              </p:par>
                            </p:childTnLst>
                          </p:cTn>
                        </p:par>
                        <p:par>
                          <p:cTn id="16" fill="hold">
                            <p:stCondLst>
                              <p:cond delay="2000"/>
                            </p:stCondLst>
                            <p:childTnLst>
                              <p:par>
                                <p:cTn id="17" presetID="1" presetClass="mediacall" presetSubtype="0" fill="hold" nodeType="afterEffect">
                                  <p:stCondLst>
                                    <p:cond delay="0"/>
                                  </p:stCondLst>
                                  <p:childTnLst>
                                    <p:cmd type="call" cmd="playFrom(0.0)">
                                      <p:cBhvr>
                                        <p:cTn id="18" dur="18835" fill="hold"/>
                                        <p:tgtEl>
                                          <p:spTgt spid="849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9" fill="hold" display="0">
                  <p:stCondLst>
                    <p:cond delay="indefinite"/>
                  </p:stCondLst>
                  <p:endCondLst>
                    <p:cond evt="onNext" delay="0">
                      <p:tgtEl>
                        <p:sldTgt/>
                      </p:tgtEl>
                    </p:cond>
                    <p:cond evt="onPrev" delay="0">
                      <p:tgtEl>
                        <p:sldTgt/>
                      </p:tgtEl>
                    </p:cond>
                  </p:endCondLst>
                </p:cTn>
                <p:tgtEl>
                  <p:spTgt spid="84997"/>
                </p:tgtEl>
              </p:cMediaNode>
            </p:video>
            <p:seq concurrent="1" nextAc="seek">
              <p:cTn id="20" restart="whenNotActive" fill="hold" evtFilter="cancelBubble" nodeType="interactiveSeq">
                <p:stCondLst>
                  <p:cond evt="onClick" delay="0">
                    <p:tgtEl>
                      <p:spTgt spid="8499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4997"/>
                                        </p:tgtEl>
                                      </p:cBhvr>
                                    </p:cmd>
                                  </p:childTnLst>
                                </p:cTn>
                              </p:par>
                            </p:childTnLst>
                          </p:cTn>
                        </p:par>
                      </p:childTnLst>
                    </p:cTn>
                  </p:par>
                </p:childTnLst>
              </p:cTn>
              <p:nextCondLst>
                <p:cond evt="onClick" delay="0">
                  <p:tgtEl>
                    <p:spTgt spid="84997"/>
                  </p:tgtEl>
                </p:cond>
              </p:nextCondLst>
            </p:seq>
          </p:childTnLst>
        </p:cTn>
      </p:par>
    </p:tnLst>
    <p:bldLst>
      <p:bldP spid="8499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矩形 86017"/>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86019" name="矩形 86018"/>
          <p:cNvSpPr>
            <a:spLocks noChangeArrowheads="1"/>
          </p:cNvSpPr>
          <p:nvPr/>
        </p:nvSpPr>
        <p:spPr bwMode="auto">
          <a:xfrm>
            <a:off x="1042988" y="2420620"/>
            <a:ext cx="7505700" cy="1190625"/>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（四）关于革命化、现代化、正规化建设的总目标 </a:t>
            </a:r>
          </a:p>
        </p:txBody>
      </p:sp>
      <p:sp>
        <p:nvSpPr>
          <p:cNvPr id="52227"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wipe(left)">
                                      <p:cBhvr>
                                        <p:cTn id="7"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矩形 3788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pic>
        <p:nvPicPr>
          <p:cNvPr id="37895" name="图片 37894"/>
          <p:cNvPicPr>
            <a:picLocks noChangeAspect="1"/>
          </p:cNvPicPr>
          <p:nvPr/>
        </p:nvPicPr>
        <p:blipFill>
          <a:blip r:embed="rId2">
            <a:lum contrast="12000"/>
          </a:blip>
          <a:stretch>
            <a:fillRect/>
          </a:stretch>
        </p:blipFill>
        <p:spPr>
          <a:xfrm>
            <a:off x="827088" y="2565400"/>
            <a:ext cx="7651750" cy="3811588"/>
          </a:xfrm>
          <a:prstGeom prst="rect">
            <a:avLst/>
          </a:prstGeom>
          <a:noFill/>
          <a:ln w="9525">
            <a:noFill/>
          </a:ln>
        </p:spPr>
      </p:pic>
      <p:sp>
        <p:nvSpPr>
          <p:cNvPr id="37896" name="矩形 37895"/>
          <p:cNvSpPr>
            <a:spLocks noChangeArrowheads="1"/>
          </p:cNvSpPr>
          <p:nvPr/>
        </p:nvSpPr>
        <p:spPr bwMode="auto">
          <a:xfrm>
            <a:off x="360363" y="1125538"/>
            <a:ext cx="8532813" cy="1373188"/>
          </a:xfrm>
          <a:prstGeom prst="rect">
            <a:avLst/>
          </a:prstGeom>
          <a:noFill/>
          <a:ln w="9525">
            <a:noFill/>
            <a:miter lim="800000"/>
          </a:ln>
          <a:effectLst>
            <a:outerShdw dist="45791" dir="2021404"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方正大黑简体" panose="02000000000000000000" pitchFamily="2" charset="-122"/>
                <a:ea typeface="方正大黑简体" panose="02000000000000000000" pitchFamily="2" charset="-122"/>
                <a:cs typeface="+mn-cs"/>
              </a:rPr>
              <a:t>　　我们当前以及今后相当长一个历史时期的主要任务是什么？一句话，就是搞现代化建设。</a:t>
            </a:r>
            <a:r>
              <a:rPr kumimoji="0" lang="zh-CN" altLang="en-US" sz="2800" b="0" i="0" strike="noStrike" kern="1200" cap="none" spc="0" normalizeH="0" baseline="0" noProof="0" dirty="0">
                <a:ln>
                  <a:noFill/>
                </a:ln>
                <a:solidFill>
                  <a:srgbClr val="FFFFFF"/>
                </a:solidFill>
                <a:effectLst/>
                <a:uLnTx/>
                <a:uFillTx/>
                <a:latin typeface="方正大黑简体" panose="02000000000000000000" pitchFamily="2" charset="-122"/>
                <a:ea typeface="方正大黑简体" panose="02000000000000000000" pitchFamily="2" charset="-122"/>
                <a:cs typeface="+mn-cs"/>
              </a:rPr>
              <a:t>能否实现四个现代化，决定着我们国家的命运、民族的命运。 </a:t>
            </a:r>
          </a:p>
        </p:txBody>
      </p:sp>
      <p:sp>
        <p:nvSpPr>
          <p:cNvPr id="5325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fade">
                                      <p:cBhvr>
                                        <p:cTn id="7" dur="1000"/>
                                        <p:tgtEl>
                                          <p:spTgt spid="37896"/>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37895"/>
                                        </p:tgtEl>
                                        <p:attrNameLst>
                                          <p:attrName>style.visibility</p:attrName>
                                        </p:attrNameLst>
                                      </p:cBhvr>
                                      <p:to>
                                        <p:strVal val="visible"/>
                                      </p:to>
                                    </p:set>
                                    <p:anim calcmode="lin" valueType="num">
                                      <p:cBhvr>
                                        <p:cTn id="11" dur="1000" fill="hold"/>
                                        <p:tgtEl>
                                          <p:spTgt spid="37895"/>
                                        </p:tgtEl>
                                        <p:attrNameLst>
                                          <p:attrName>ppt_w</p:attrName>
                                        </p:attrNameLst>
                                      </p:cBhvr>
                                      <p:tavLst>
                                        <p:tav tm="0">
                                          <p:val>
                                            <p:fltVal val="0"/>
                                          </p:val>
                                        </p:tav>
                                        <p:tav tm="100000">
                                          <p:val>
                                            <p:strVal val="#ppt_w"/>
                                          </p:val>
                                        </p:tav>
                                      </p:tavLst>
                                    </p:anim>
                                    <p:anim calcmode="lin" valueType="num">
                                      <p:cBhvr>
                                        <p:cTn id="12" dur="1000" fill="hold"/>
                                        <p:tgtEl>
                                          <p:spTgt spid="378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5362" name="矩形 6159"/>
          <p:cNvSpPr>
            <a:spLocks noTextEdit="1"/>
          </p:cNvSpPr>
          <p:nvPr/>
        </p:nvSpPr>
        <p:spPr>
          <a:xfrm>
            <a:off x="2268525" y="2565387"/>
            <a:ext cx="5903912" cy="1800225"/>
          </a:xfrm>
          <a:prstGeom prst="rect">
            <a:avLst/>
          </a:prstGeom>
        </p:spPr>
        <p:txBody>
          <a:bodyPr wrap="none" fromWordArt="1">
            <a:prstTxWarp prst="textPlain">
              <a:avLst>
                <a:gd name="adj" fmla="val 50000"/>
              </a:avLst>
            </a:prstTxWarp>
            <a:normAutofit/>
          </a:bodyPr>
          <a:lstStyle/>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cs typeface="+mn-cs"/>
              </a:rPr>
              <a:t>　　我是一个军</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cs typeface="+mn-cs"/>
              </a:rPr>
              <a:t>人，我真正的专</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endParaRPr>
          </a:p>
          <a:p>
            <a:pPr algn="l" eaLnBrk="0" fontAlgn="base" hangingPunct="0"/>
            <a:r>
              <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cs typeface="+mn-cs"/>
              </a:rPr>
              <a:t>业是打仗。 </a:t>
            </a:r>
            <a:endParaRPr lang="zh-CN" altLang="en-US" sz="3600" b="1" strike="noStrike" noProof="1">
              <a:ln w="9525" cap="flat" cmpd="sng">
                <a:solidFill>
                  <a:srgbClr val="000000"/>
                </a:solidFill>
                <a:prstDash val="solid"/>
                <a:headEnd type="none" w="med" len="med"/>
                <a:tailEnd type="none" w="med" len="med"/>
              </a:ln>
              <a:solidFill>
                <a:srgbClr val="FFFFFF"/>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endParaRPr>
          </a:p>
        </p:txBody>
      </p:sp>
      <p:sp>
        <p:nvSpPr>
          <p:cNvPr id="15363"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15364" name="文本框 1"/>
          <p:cNvSpPr txBox="1"/>
          <p:nvPr>
            <p:custDataLst>
              <p:tags r:id="rId1"/>
            </p:custDataLst>
          </p:nvPr>
        </p:nvSpPr>
        <p:spPr>
          <a:xfrm>
            <a:off x="409575" y="4641850"/>
            <a:ext cx="8050213" cy="1384300"/>
          </a:xfrm>
          <a:prstGeom prst="rect">
            <a:avLst/>
          </a:prstGeom>
          <a:solidFill>
            <a:srgbClr val="C00000"/>
          </a:solidFill>
          <a:ln w="9525">
            <a:noFill/>
          </a:ln>
        </p:spPr>
        <p:txBody>
          <a:bodyPr wrap="none" anchor="t" anchorCtr="0">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邓小平的军旅生涯使得他在改革开放之初，决定</a:t>
            </a:r>
          </a:p>
          <a:p>
            <a:r>
              <a:rPr lang="zh-CN" altLang="en-US" dirty="0">
                <a:latin typeface="黑体" panose="02010609060101010101" pitchFamily="49" charset="-122"/>
                <a:ea typeface="黑体" panose="02010609060101010101" pitchFamily="49" charset="-122"/>
              </a:rPr>
              <a:t>向美国开放，融入美国主导的国际政治经济体系，</a:t>
            </a:r>
          </a:p>
          <a:p>
            <a:r>
              <a:rPr lang="zh-CN" altLang="en-US" dirty="0">
                <a:latin typeface="黑体" panose="02010609060101010101" pitchFamily="49" charset="-122"/>
                <a:ea typeface="黑体" panose="02010609060101010101" pitchFamily="49" charset="-122"/>
              </a:rPr>
              <a:t>而不被党内高层怀疑为叛徒！</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39937"/>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39948" name="矩形 39947"/>
          <p:cNvSpPr>
            <a:spLocks noChangeArrowheads="1"/>
          </p:cNvSpPr>
          <p:nvPr/>
        </p:nvSpPr>
        <p:spPr bwMode="auto">
          <a:xfrm>
            <a:off x="1116013" y="2606675"/>
            <a:ext cx="2881313" cy="2838450"/>
          </a:xfrm>
          <a:prstGeom prst="rect">
            <a:avLst/>
          </a:prstGeom>
          <a:noFill/>
          <a:ln w="9525">
            <a:noFill/>
            <a:miter lim="800000"/>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0" i="0" u="none" strike="noStrike" kern="1200" cap="none" spc="0" normalizeH="0" baseline="0" noProof="0">
                <a:ln>
                  <a:noFill/>
                </a:ln>
                <a:solidFill>
                  <a:schemeClr val="bg1"/>
                </a:solidFill>
                <a:effectLst/>
                <a:uLnTx/>
                <a:uFillTx/>
                <a:latin typeface="方正大黑简体" panose="02000000000000000000" pitchFamily="2" charset="-122"/>
                <a:ea typeface="方正大黑简体" panose="02000000000000000000" pitchFamily="2" charset="-122"/>
                <a:cs typeface="+mn-cs"/>
              </a:rPr>
              <a:t>    </a:t>
            </a:r>
            <a:r>
              <a:rPr kumimoji="0" lang="zh-CN" altLang="en-US" sz="3600" b="0" i="0" u="none" strike="noStrike" kern="1200" cap="none" spc="0" normalizeH="0" baseline="0" noProof="0">
                <a:ln>
                  <a:noFill/>
                </a:ln>
                <a:solidFill>
                  <a:schemeClr val="bg1"/>
                </a:solidFill>
                <a:effectLst/>
                <a:uLnTx/>
                <a:uFillTx/>
                <a:latin typeface="方正大黑简体" panose="02000000000000000000" pitchFamily="2" charset="-122"/>
                <a:ea typeface="方正大黑简体" panose="02000000000000000000" pitchFamily="2" charset="-122"/>
                <a:cs typeface="+mn-cs"/>
              </a:rPr>
              <a:t>政治上合格，思想上过硬，保证党对军队的绝对领导。 </a:t>
            </a:r>
          </a:p>
        </p:txBody>
      </p:sp>
      <p:grpSp>
        <p:nvGrpSpPr>
          <p:cNvPr id="2" name="组合 39956"/>
          <p:cNvGrpSpPr/>
          <p:nvPr/>
        </p:nvGrpSpPr>
        <p:grpSpPr>
          <a:xfrm>
            <a:off x="755650" y="1104900"/>
            <a:ext cx="3095625" cy="1244600"/>
            <a:chOff x="476" y="663"/>
            <a:chExt cx="2185" cy="879"/>
          </a:xfrm>
        </p:grpSpPr>
        <p:pic>
          <p:nvPicPr>
            <p:cNvPr id="54276" name="图片 39951"/>
            <p:cNvPicPr>
              <a:picLocks noChangeAspect="1"/>
            </p:cNvPicPr>
            <p:nvPr/>
          </p:nvPicPr>
          <p:blipFill>
            <a:blip r:embed="rId2"/>
            <a:stretch>
              <a:fillRect/>
            </a:stretch>
          </p:blipFill>
          <p:spPr>
            <a:xfrm>
              <a:off x="476" y="663"/>
              <a:ext cx="2185" cy="879"/>
            </a:xfrm>
            <a:prstGeom prst="rect">
              <a:avLst/>
            </a:prstGeom>
            <a:noFill/>
            <a:ln w="9525">
              <a:noFill/>
            </a:ln>
          </p:spPr>
        </p:pic>
        <p:sp>
          <p:nvSpPr>
            <p:cNvPr id="54277" name="矩形 39950"/>
            <p:cNvSpPr>
              <a:spLocks noTextEdit="1"/>
            </p:cNvSpPr>
            <p:nvPr/>
          </p:nvSpPr>
          <p:spPr>
            <a:xfrm>
              <a:off x="839" y="826"/>
              <a:ext cx="1450" cy="545"/>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革命化</a:t>
              </a:r>
            </a:p>
          </p:txBody>
        </p:sp>
      </p:grpSp>
      <p:pic>
        <p:nvPicPr>
          <p:cNvPr id="39956" name="图片 39955"/>
          <p:cNvPicPr>
            <a:picLocks noChangeAspect="1"/>
          </p:cNvPicPr>
          <p:nvPr/>
        </p:nvPicPr>
        <p:blipFill>
          <a:blip r:embed="rId3"/>
          <a:stretch>
            <a:fillRect/>
          </a:stretch>
        </p:blipFill>
        <p:spPr>
          <a:xfrm>
            <a:off x="4427538" y="981075"/>
            <a:ext cx="3960812" cy="5005388"/>
          </a:xfrm>
          <a:prstGeom prst="rect">
            <a:avLst/>
          </a:prstGeom>
          <a:noFill/>
          <a:ln w="9525">
            <a:noFill/>
          </a:ln>
        </p:spPr>
      </p:pic>
      <p:sp>
        <p:nvSpPr>
          <p:cNvPr id="5427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000"/>
                                        <p:tgtEl>
                                          <p:spTgt spid="2"/>
                                        </p:tgtEl>
                                      </p:cBhvr>
                                    </p:animEffect>
                                  </p:childTnLst>
                                </p:cTn>
                              </p:par>
                            </p:childTnLst>
                          </p:cTn>
                        </p:par>
                        <p:par>
                          <p:cTn id="8" fill="hold">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39948"/>
                                        </p:tgtEl>
                                        <p:attrNameLst>
                                          <p:attrName>style.visibility</p:attrName>
                                        </p:attrNameLst>
                                      </p:cBhvr>
                                      <p:to>
                                        <p:strVal val="visible"/>
                                      </p:to>
                                    </p:set>
                                    <p:animEffect transition="in" filter="box(out)">
                                      <p:cBhvr>
                                        <p:cTn id="11" dur="1000"/>
                                        <p:tgtEl>
                                          <p:spTgt spid="39948"/>
                                        </p:tgtEl>
                                      </p:cBhvr>
                                    </p:animEffect>
                                  </p:childTnLst>
                                </p:cTn>
                              </p:par>
                            </p:childTnLst>
                          </p:cTn>
                        </p:par>
                        <p:par>
                          <p:cTn id="12" fill="hold">
                            <p:stCondLst>
                              <p:cond delay="3000"/>
                            </p:stCondLst>
                            <p:childTnLst>
                              <p:par>
                                <p:cTn id="13" presetID="23" presetClass="entr" presetSubtype="16" fill="hold" nodeType="afterEffect">
                                  <p:stCondLst>
                                    <p:cond delay="0"/>
                                  </p:stCondLst>
                                  <p:childTnLst>
                                    <p:set>
                                      <p:cBhvr>
                                        <p:cTn id="14" dur="1" fill="hold">
                                          <p:stCondLst>
                                            <p:cond delay="0"/>
                                          </p:stCondLst>
                                        </p:cTn>
                                        <p:tgtEl>
                                          <p:spTgt spid="39956"/>
                                        </p:tgtEl>
                                        <p:attrNameLst>
                                          <p:attrName>style.visibility</p:attrName>
                                        </p:attrNameLst>
                                      </p:cBhvr>
                                      <p:to>
                                        <p:strVal val="visible"/>
                                      </p:to>
                                    </p:set>
                                    <p:anim calcmode="lin" valueType="num">
                                      <p:cBhvr>
                                        <p:cTn id="15" dur="1000" fill="hold"/>
                                        <p:tgtEl>
                                          <p:spTgt spid="39956"/>
                                        </p:tgtEl>
                                        <p:attrNameLst>
                                          <p:attrName>ppt_w</p:attrName>
                                        </p:attrNameLst>
                                      </p:cBhvr>
                                      <p:tavLst>
                                        <p:tav tm="0">
                                          <p:val>
                                            <p:fltVal val="0"/>
                                          </p:val>
                                        </p:tav>
                                        <p:tav tm="100000">
                                          <p:val>
                                            <p:strVal val="#ppt_w"/>
                                          </p:val>
                                        </p:tav>
                                      </p:tavLst>
                                    </p:anim>
                                    <p:anim calcmode="lin" valueType="num">
                                      <p:cBhvr>
                                        <p:cTn id="16" dur="1000" fill="hold"/>
                                        <p:tgtEl>
                                          <p:spTgt spid="399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矩形 40961"/>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40968" name="矩形 40967"/>
          <p:cNvSpPr>
            <a:spLocks noChangeArrowheads="1"/>
          </p:cNvSpPr>
          <p:nvPr/>
        </p:nvSpPr>
        <p:spPr bwMode="auto">
          <a:xfrm>
            <a:off x="323850" y="2543175"/>
            <a:ext cx="6010275" cy="519113"/>
          </a:xfrm>
          <a:prstGeom prst="rect">
            <a:avLst/>
          </a:prstGeom>
          <a:noFill/>
          <a:ln w="9525">
            <a:noFill/>
            <a:miter lim="800000"/>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一是武器装备，这是物质基础。</a:t>
            </a:r>
          </a:p>
        </p:txBody>
      </p:sp>
      <p:sp>
        <p:nvSpPr>
          <p:cNvPr id="40969" name="矩形 40968"/>
          <p:cNvSpPr>
            <a:spLocks noChangeArrowheads="1"/>
          </p:cNvSpPr>
          <p:nvPr/>
        </p:nvSpPr>
        <p:spPr bwMode="auto">
          <a:xfrm>
            <a:off x="323850" y="3152775"/>
            <a:ext cx="5768975" cy="946150"/>
          </a:xfrm>
          <a:prstGeom prst="rect">
            <a:avLst/>
          </a:prstGeom>
          <a:noFill/>
          <a:ln w="9525">
            <a:noFill/>
            <a:miter lim="800000"/>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二是人，就是能使用现代化武器、能指挥现代战争的人。 </a:t>
            </a:r>
          </a:p>
        </p:txBody>
      </p:sp>
      <p:sp>
        <p:nvSpPr>
          <p:cNvPr id="40970" name="矩形 40969"/>
          <p:cNvSpPr>
            <a:spLocks noChangeArrowheads="1"/>
          </p:cNvSpPr>
          <p:nvPr/>
        </p:nvSpPr>
        <p:spPr bwMode="auto">
          <a:xfrm>
            <a:off x="323850" y="4143375"/>
            <a:ext cx="5616575" cy="1373188"/>
          </a:xfrm>
          <a:prstGeom prst="rect">
            <a:avLst/>
          </a:prstGeom>
          <a:noFill/>
          <a:ln w="9525">
            <a:noFill/>
            <a:miter lim="800000"/>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三是人和武器的结合，就是科学的体制、编制和现代化、正规化所必备的条令、条例和规章制度。 </a:t>
            </a:r>
          </a:p>
        </p:txBody>
      </p:sp>
      <p:pic>
        <p:nvPicPr>
          <p:cNvPr id="40977" name="图片 40976"/>
          <p:cNvPicPr>
            <a:picLocks noChangeAspect="1"/>
          </p:cNvPicPr>
          <p:nvPr/>
        </p:nvPicPr>
        <p:blipFill>
          <a:blip r:embed="rId2"/>
          <a:stretch>
            <a:fillRect/>
          </a:stretch>
        </p:blipFill>
        <p:spPr>
          <a:xfrm>
            <a:off x="5940425" y="981075"/>
            <a:ext cx="3203575" cy="5108575"/>
          </a:xfrm>
          <a:prstGeom prst="rect">
            <a:avLst/>
          </a:prstGeom>
          <a:noFill/>
          <a:ln w="9525">
            <a:noFill/>
          </a:ln>
        </p:spPr>
      </p:pic>
      <p:grpSp>
        <p:nvGrpSpPr>
          <p:cNvPr id="2" name="组合 40978"/>
          <p:cNvGrpSpPr/>
          <p:nvPr/>
        </p:nvGrpSpPr>
        <p:grpSpPr>
          <a:xfrm>
            <a:off x="755650" y="1104900"/>
            <a:ext cx="3095625" cy="1244600"/>
            <a:chOff x="476" y="663"/>
            <a:chExt cx="2185" cy="879"/>
          </a:xfrm>
        </p:grpSpPr>
        <p:pic>
          <p:nvPicPr>
            <p:cNvPr id="56327" name="图片 40979"/>
            <p:cNvPicPr>
              <a:picLocks noChangeAspect="1"/>
            </p:cNvPicPr>
            <p:nvPr/>
          </p:nvPicPr>
          <p:blipFill>
            <a:blip r:embed="rId3"/>
            <a:stretch>
              <a:fillRect/>
            </a:stretch>
          </p:blipFill>
          <p:spPr>
            <a:xfrm>
              <a:off x="476" y="663"/>
              <a:ext cx="2185" cy="879"/>
            </a:xfrm>
            <a:prstGeom prst="rect">
              <a:avLst/>
            </a:prstGeom>
            <a:noFill/>
            <a:ln w="9525">
              <a:noFill/>
            </a:ln>
          </p:spPr>
        </p:pic>
        <p:sp>
          <p:nvSpPr>
            <p:cNvPr id="56328" name="矩形 40980"/>
            <p:cNvSpPr>
              <a:spLocks noTextEdit="1"/>
            </p:cNvSpPr>
            <p:nvPr/>
          </p:nvSpPr>
          <p:spPr>
            <a:xfrm>
              <a:off x="839" y="826"/>
              <a:ext cx="1450" cy="545"/>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现代化</a:t>
              </a:r>
            </a:p>
          </p:txBody>
        </p:sp>
      </p:grpSp>
      <p:sp>
        <p:nvSpPr>
          <p:cNvPr id="5632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0968"/>
                                        </p:tgtEl>
                                        <p:attrNameLst>
                                          <p:attrName>style.visibility</p:attrName>
                                        </p:attrNameLst>
                                      </p:cBhvr>
                                      <p:to>
                                        <p:strVal val="visible"/>
                                      </p:to>
                                    </p:set>
                                    <p:animEffect transition="in" filter="wipe(left)">
                                      <p:cBhvr>
                                        <p:cTn id="11" dur="1000"/>
                                        <p:tgtEl>
                                          <p:spTgt spid="4096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40969"/>
                                        </p:tgtEl>
                                        <p:attrNameLst>
                                          <p:attrName>style.visibility</p:attrName>
                                        </p:attrNameLst>
                                      </p:cBhvr>
                                      <p:to>
                                        <p:strVal val="visible"/>
                                      </p:to>
                                    </p:set>
                                    <p:animEffect transition="in" filter="wipe(left)">
                                      <p:cBhvr>
                                        <p:cTn id="15" dur="1000"/>
                                        <p:tgtEl>
                                          <p:spTgt spid="4096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40970"/>
                                        </p:tgtEl>
                                        <p:attrNameLst>
                                          <p:attrName>style.visibility</p:attrName>
                                        </p:attrNameLst>
                                      </p:cBhvr>
                                      <p:to>
                                        <p:strVal val="visible"/>
                                      </p:to>
                                    </p:set>
                                    <p:animEffect transition="in" filter="wipe(left)">
                                      <p:cBhvr>
                                        <p:cTn id="19" dur="1000"/>
                                        <p:tgtEl>
                                          <p:spTgt spid="40970"/>
                                        </p:tgtEl>
                                      </p:cBhvr>
                                    </p:animEffect>
                                  </p:childTnLst>
                                </p:cTn>
                              </p:par>
                            </p:childTnLst>
                          </p:cTn>
                        </p:par>
                        <p:par>
                          <p:cTn id="20" fill="hold">
                            <p:stCondLst>
                              <p:cond delay="5000"/>
                            </p:stCondLst>
                            <p:childTnLst>
                              <p:par>
                                <p:cTn id="21" presetID="22" presetClass="entr" presetSubtype="4" fill="hold" nodeType="afterEffect">
                                  <p:stCondLst>
                                    <p:cond delay="0"/>
                                  </p:stCondLst>
                                  <p:childTnLst>
                                    <p:set>
                                      <p:cBhvr>
                                        <p:cTn id="22" dur="1" fill="hold">
                                          <p:stCondLst>
                                            <p:cond delay="0"/>
                                          </p:stCondLst>
                                        </p:cTn>
                                        <p:tgtEl>
                                          <p:spTgt spid="40977"/>
                                        </p:tgtEl>
                                        <p:attrNameLst>
                                          <p:attrName>style.visibility</p:attrName>
                                        </p:attrNameLst>
                                      </p:cBhvr>
                                      <p:to>
                                        <p:strVal val="visible"/>
                                      </p:to>
                                    </p:set>
                                    <p:animEffect transition="in" filter="wipe(down)">
                                      <p:cBhvr>
                                        <p:cTn id="23" dur="1000"/>
                                        <p:tgtEl>
                                          <p:spTgt spid="40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p:bldP spid="4097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矩形 104451"/>
          <p:cNvSpPr>
            <a:spLocks noChangeArrowheads="1"/>
          </p:cNvSpPr>
          <p:nvPr/>
        </p:nvSpPr>
        <p:spPr bwMode="auto">
          <a:xfrm>
            <a:off x="4752975" y="1941513"/>
            <a:ext cx="4067175" cy="3503613"/>
          </a:xfrm>
          <a:prstGeom prst="rect">
            <a:avLst/>
          </a:prstGeom>
          <a:noFill/>
          <a:ln w="9525">
            <a:noFill/>
            <a:miter lim="800000"/>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    </a:t>
            </a:r>
            <a:r>
              <a:rPr kumimoji="0" lang="zh-CN" altLang="en-US" sz="3200" b="1"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治军要严，要加强军队的纪律性，实行统一指挥，统一制度，统一编制，统一纪律，统一训练，增强组织性、计划性、准确性和纪律性。 </a:t>
            </a:r>
          </a:p>
        </p:txBody>
      </p:sp>
      <p:grpSp>
        <p:nvGrpSpPr>
          <p:cNvPr id="2" name="组合 104452"/>
          <p:cNvGrpSpPr/>
          <p:nvPr/>
        </p:nvGrpSpPr>
        <p:grpSpPr>
          <a:xfrm>
            <a:off x="755650" y="1104900"/>
            <a:ext cx="3095625" cy="1244600"/>
            <a:chOff x="476" y="663"/>
            <a:chExt cx="2185" cy="879"/>
          </a:xfrm>
        </p:grpSpPr>
        <p:pic>
          <p:nvPicPr>
            <p:cNvPr id="59395" name="图片 104453"/>
            <p:cNvPicPr>
              <a:picLocks noChangeAspect="1"/>
            </p:cNvPicPr>
            <p:nvPr/>
          </p:nvPicPr>
          <p:blipFill>
            <a:blip r:embed="rId2"/>
            <a:stretch>
              <a:fillRect/>
            </a:stretch>
          </p:blipFill>
          <p:spPr>
            <a:xfrm>
              <a:off x="476" y="663"/>
              <a:ext cx="2185" cy="879"/>
            </a:xfrm>
            <a:prstGeom prst="rect">
              <a:avLst/>
            </a:prstGeom>
            <a:noFill/>
            <a:ln w="9525">
              <a:noFill/>
            </a:ln>
          </p:spPr>
        </p:pic>
        <p:sp>
          <p:nvSpPr>
            <p:cNvPr id="59396" name="矩形 104454"/>
            <p:cNvSpPr>
              <a:spLocks noTextEdit="1"/>
            </p:cNvSpPr>
            <p:nvPr/>
          </p:nvSpPr>
          <p:spPr>
            <a:xfrm>
              <a:off x="839" y="826"/>
              <a:ext cx="1450" cy="545"/>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正规化</a:t>
              </a:r>
            </a:p>
          </p:txBody>
        </p:sp>
      </p:grpSp>
      <p:pic>
        <p:nvPicPr>
          <p:cNvPr id="104456" name="图片 104455" descr="pic1329"/>
          <p:cNvPicPr>
            <a:picLocks noChangeAspect="1"/>
          </p:cNvPicPr>
          <p:nvPr/>
        </p:nvPicPr>
        <p:blipFill>
          <a:blip r:embed="rId3"/>
          <a:srcRect l="11429" r="6764"/>
          <a:stretch>
            <a:fillRect/>
          </a:stretch>
        </p:blipFill>
        <p:spPr>
          <a:xfrm>
            <a:off x="539750" y="2636838"/>
            <a:ext cx="3960813" cy="2724150"/>
          </a:xfrm>
          <a:prstGeom prst="rect">
            <a:avLst/>
          </a:prstGeom>
          <a:noFill/>
          <a:ln w="9525">
            <a:noFill/>
          </a:ln>
        </p:spPr>
      </p:pic>
      <p:sp>
        <p:nvSpPr>
          <p:cNvPr id="59398"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4456"/>
                                        </p:tgtEl>
                                        <p:attrNameLst>
                                          <p:attrName>style.visibility</p:attrName>
                                        </p:attrNameLst>
                                      </p:cBhvr>
                                      <p:to>
                                        <p:strVal val="visible"/>
                                      </p:to>
                                    </p:set>
                                    <p:animEffect transition="in" filter="fade">
                                      <p:cBhvr>
                                        <p:cTn id="11" dur="1000"/>
                                        <p:tgtEl>
                                          <p:spTgt spid="1044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4452"/>
                                        </p:tgtEl>
                                        <p:attrNameLst>
                                          <p:attrName>style.visibility</p:attrName>
                                        </p:attrNameLst>
                                      </p:cBhvr>
                                      <p:to>
                                        <p:strVal val="visible"/>
                                      </p:to>
                                    </p:set>
                                    <p:animEffect transition="in" filter="fade">
                                      <p:cBhvr>
                                        <p:cTn id="14" dur="2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矩形 4403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53251" name="矩形 44048"/>
          <p:cNvSpPr>
            <a:spLocks noTextEdit="1"/>
          </p:cNvSpPr>
          <p:nvPr/>
        </p:nvSpPr>
        <p:spPr>
          <a:xfrm>
            <a:off x="2286000" y="1365250"/>
            <a:ext cx="4105275" cy="7429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革命化是基础</a:t>
            </a:r>
          </a:p>
        </p:txBody>
      </p:sp>
      <p:sp>
        <p:nvSpPr>
          <p:cNvPr id="6041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53253" name="矩形 45068"/>
          <p:cNvSpPr>
            <a:spLocks noTextEdit="1"/>
          </p:cNvSpPr>
          <p:nvPr/>
        </p:nvSpPr>
        <p:spPr>
          <a:xfrm>
            <a:off x="2286000" y="2841625"/>
            <a:ext cx="4105275" cy="7429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现代化是中心</a:t>
            </a:r>
          </a:p>
        </p:txBody>
      </p:sp>
      <p:sp>
        <p:nvSpPr>
          <p:cNvPr id="53254" name="矩形 46091"/>
          <p:cNvSpPr>
            <a:spLocks noTextEdit="1"/>
          </p:cNvSpPr>
          <p:nvPr/>
        </p:nvSpPr>
        <p:spPr>
          <a:xfrm>
            <a:off x="2286000" y="4249738"/>
            <a:ext cx="4105275" cy="7429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正规化是保障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p:cTn id="7" dur="1000" fill="hold"/>
                                        <p:tgtEl>
                                          <p:spTgt spid="53251"/>
                                        </p:tgtEl>
                                        <p:attrNameLst>
                                          <p:attrName>ppt_w</p:attrName>
                                        </p:attrNameLst>
                                      </p:cBhvr>
                                      <p:tavLst>
                                        <p:tav tm="0">
                                          <p:val>
                                            <p:fltVal val="0"/>
                                          </p:val>
                                        </p:tav>
                                        <p:tav tm="100000">
                                          <p:val>
                                            <p:strVal val="#ppt_w"/>
                                          </p:val>
                                        </p:tav>
                                      </p:tavLst>
                                    </p:anim>
                                    <p:anim calcmode="lin" valueType="num">
                                      <p:cBhvr>
                                        <p:cTn id="8" dur="1000" fill="hold"/>
                                        <p:tgtEl>
                                          <p:spTgt spid="53251"/>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53253"/>
                                        </p:tgtEl>
                                        <p:attrNameLst>
                                          <p:attrName>style.visibility</p:attrName>
                                        </p:attrNameLst>
                                      </p:cBhvr>
                                      <p:to>
                                        <p:strVal val="visible"/>
                                      </p:to>
                                    </p:set>
                                    <p:anim calcmode="lin" valueType="num">
                                      <p:cBhvr>
                                        <p:cTn id="12" dur="1000" fill="hold"/>
                                        <p:tgtEl>
                                          <p:spTgt spid="53253"/>
                                        </p:tgtEl>
                                        <p:attrNameLst>
                                          <p:attrName>ppt_w</p:attrName>
                                        </p:attrNameLst>
                                      </p:cBhvr>
                                      <p:tavLst>
                                        <p:tav tm="0">
                                          <p:val>
                                            <p:fltVal val="0"/>
                                          </p:val>
                                        </p:tav>
                                        <p:tav tm="100000">
                                          <p:val>
                                            <p:strVal val="#ppt_w"/>
                                          </p:val>
                                        </p:tav>
                                      </p:tavLst>
                                    </p:anim>
                                    <p:anim calcmode="lin" valueType="num">
                                      <p:cBhvr>
                                        <p:cTn id="13" dur="1000" fill="hold"/>
                                        <p:tgtEl>
                                          <p:spTgt spid="53253"/>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53254"/>
                                        </p:tgtEl>
                                        <p:attrNameLst>
                                          <p:attrName>style.visibility</p:attrName>
                                        </p:attrNameLst>
                                      </p:cBhvr>
                                      <p:to>
                                        <p:strVal val="visible"/>
                                      </p:to>
                                    </p:set>
                                    <p:anim calcmode="lin" valueType="num">
                                      <p:cBhvr>
                                        <p:cTn id="17" dur="1000" fill="hold"/>
                                        <p:tgtEl>
                                          <p:spTgt spid="53254"/>
                                        </p:tgtEl>
                                        <p:attrNameLst>
                                          <p:attrName>ppt_w</p:attrName>
                                        </p:attrNameLst>
                                      </p:cBhvr>
                                      <p:tavLst>
                                        <p:tav tm="0">
                                          <p:val>
                                            <p:fltVal val="0"/>
                                          </p:val>
                                        </p:tav>
                                        <p:tav tm="100000">
                                          <p:val>
                                            <p:strVal val="#ppt_w"/>
                                          </p:val>
                                        </p:tav>
                                      </p:tavLst>
                                    </p:anim>
                                    <p:anim calcmode="lin" valueType="num">
                                      <p:cBhvr>
                                        <p:cTn id="18" dur="1000" fill="hold"/>
                                        <p:tgtEl>
                                          <p:spTgt spid="532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矩形 87041"/>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87043" name="矩形 87042"/>
          <p:cNvSpPr>
            <a:spLocks noChangeArrowheads="1"/>
          </p:cNvSpPr>
          <p:nvPr/>
        </p:nvSpPr>
        <p:spPr bwMode="auto">
          <a:xfrm>
            <a:off x="900113" y="2643188"/>
            <a:ext cx="7488238" cy="64135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（五）关于走中国特色的精兵之路 </a:t>
            </a:r>
          </a:p>
        </p:txBody>
      </p:sp>
      <p:sp>
        <p:nvSpPr>
          <p:cNvPr id="61443"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1+#ppt_w/2"/>
                                          </p:val>
                                        </p:tav>
                                        <p:tav tm="100000">
                                          <p:val>
                                            <p:strVal val="#ppt_x"/>
                                          </p:val>
                                        </p:tav>
                                      </p:tavLst>
                                    </p:anim>
                                    <p:anim calcmode="lin" valueType="num">
                                      <p:cBhvr additive="base">
                                        <p:cTn id="8" dur="500" fill="hold"/>
                                        <p:tgtEl>
                                          <p:spTgt spid="870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矩形 4915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49160" name="矩形 49159"/>
          <p:cNvSpPr>
            <a:spLocks noChangeArrowheads="1"/>
          </p:cNvSpPr>
          <p:nvPr/>
        </p:nvSpPr>
        <p:spPr bwMode="auto">
          <a:xfrm>
            <a:off x="900113" y="2349500"/>
            <a:ext cx="4032250" cy="2989263"/>
          </a:xfrm>
          <a:prstGeom prst="rect">
            <a:avLst/>
          </a:prstGeom>
          <a:noFill/>
          <a:ln w="9525">
            <a:noFill/>
            <a:miter lim="800000"/>
          </a:ln>
          <a:effectLst>
            <a:outerShdw dist="45791" dir="2021404"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a:t>
            </a:r>
            <a:r>
              <a:rPr kumimoji="0" lang="zh-CN" altLang="en-US" sz="3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即使战争要爆发，我们也要消肿。肿，就是表现我们指导战争的能力不高。 </a:t>
            </a:r>
          </a:p>
        </p:txBody>
      </p:sp>
      <p:sp>
        <p:nvSpPr>
          <p:cNvPr id="49164" name="文本框 49163"/>
          <p:cNvSpPr txBox="1"/>
          <p:nvPr/>
        </p:nvSpPr>
        <p:spPr>
          <a:xfrm>
            <a:off x="678656" y="940594"/>
            <a:ext cx="7786687" cy="750887"/>
          </a:xfrm>
          <a:prstGeom prst="rect">
            <a:avLst/>
          </a:prstGeom>
          <a:noFill/>
          <a:ln w="9525">
            <a:noFill/>
          </a:ln>
          <a:effectLst>
            <a:outerShdw dist="45791" dir="2021404" algn="ctr" rotWithShape="0">
              <a:schemeClr val="tx2"/>
            </a:outerShdw>
          </a:effectLst>
        </p:spPr>
        <p:txBody>
          <a:bodyPr anchor="t" anchorCtr="0">
            <a:spAutoFit/>
          </a:bodyPr>
          <a:lstStyle/>
          <a:p>
            <a:pPr algn="ctr">
              <a:lnSpc>
                <a:spcPct val="120000"/>
              </a:lnSpc>
              <a:buSzTx/>
            </a:pPr>
            <a:r>
              <a:rPr lang="en-US" altLang="zh-CN" sz="3600" b="0" dirty="0">
                <a:solidFill>
                  <a:srgbClr val="FFFF00"/>
                </a:solidFill>
                <a:latin typeface="方正大黑简体" panose="02000000000000000000" pitchFamily="2" charset="-122"/>
                <a:ea typeface="方正大黑简体" panose="02000000000000000000" pitchFamily="2" charset="-122"/>
              </a:rPr>
              <a:t>“</a:t>
            </a:r>
            <a:r>
              <a:rPr lang="zh-CN" altLang="en-US" sz="3600" b="0" dirty="0">
                <a:solidFill>
                  <a:srgbClr val="FFFF00"/>
                </a:solidFill>
                <a:latin typeface="方正大黑简体" panose="02000000000000000000" pitchFamily="2" charset="-122"/>
                <a:ea typeface="方正大黑简体" panose="02000000000000000000" pitchFamily="2" charset="-122"/>
              </a:rPr>
              <a:t>虚胖子能打仗？” </a:t>
            </a:r>
          </a:p>
        </p:txBody>
      </p:sp>
      <p:pic>
        <p:nvPicPr>
          <p:cNvPr id="49165" name="图片 49164"/>
          <p:cNvPicPr>
            <a:picLocks noChangeAspect="1"/>
          </p:cNvPicPr>
          <p:nvPr/>
        </p:nvPicPr>
        <p:blipFill>
          <a:blip r:embed="rId2"/>
          <a:stretch>
            <a:fillRect/>
          </a:stretch>
        </p:blipFill>
        <p:spPr>
          <a:xfrm>
            <a:off x="4572000" y="2133600"/>
            <a:ext cx="3883025" cy="3779838"/>
          </a:xfrm>
          <a:prstGeom prst="rect">
            <a:avLst/>
          </a:prstGeom>
          <a:noFill/>
          <a:ln w="9525">
            <a:noFill/>
          </a:ln>
        </p:spPr>
      </p:pic>
      <p:sp>
        <p:nvSpPr>
          <p:cNvPr id="6246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5" name="文本框 4">
            <a:extLst>
              <a:ext uri="{FF2B5EF4-FFF2-40B4-BE49-F238E27FC236}">
                <a16:creationId xmlns:a16="http://schemas.microsoft.com/office/drawing/2014/main" id="{C284A17B-8E62-4934-67E2-CC7EF5A2D2E1}"/>
              </a:ext>
            </a:extLst>
          </p:cNvPr>
          <p:cNvSpPr txBox="1"/>
          <p:nvPr/>
        </p:nvSpPr>
        <p:spPr>
          <a:xfrm>
            <a:off x="251519" y="1656546"/>
            <a:ext cx="7786687" cy="584775"/>
          </a:xfrm>
          <a:prstGeom prst="rect">
            <a:avLst/>
          </a:prstGeom>
          <a:noFill/>
        </p:spPr>
        <p:txBody>
          <a:bodyPr wrap="square">
            <a:spAutoFit/>
          </a:bodyPr>
          <a:lstStyle/>
          <a:p>
            <a:r>
              <a:rPr lang="en-US" altLang="zh-CN" sz="3200" dirty="0"/>
              <a:t>1975</a:t>
            </a:r>
            <a:r>
              <a:rPr lang="zh-CN" altLang="en-US" sz="3200" dirty="0"/>
              <a:t>年军队整顿：“肿、散、骄、奢、惰”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64"/>
                                        </p:tgtEl>
                                        <p:attrNameLst>
                                          <p:attrName>style.visibility</p:attrName>
                                        </p:attrNameLst>
                                      </p:cBhvr>
                                      <p:to>
                                        <p:strVal val="visible"/>
                                      </p:to>
                                    </p:set>
                                    <p:animEffect transition="in" filter="wipe(left)">
                                      <p:cBhvr>
                                        <p:cTn id="7" dur="500"/>
                                        <p:tgtEl>
                                          <p:spTgt spid="491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160"/>
                                        </p:tgtEl>
                                        <p:attrNameLst>
                                          <p:attrName>style.visibility</p:attrName>
                                        </p:attrNameLst>
                                      </p:cBhvr>
                                      <p:to>
                                        <p:strVal val="visible"/>
                                      </p:to>
                                    </p:set>
                                    <p:animEffect transition="in" filter="fade">
                                      <p:cBhvr>
                                        <p:cTn id="11" dur="1000"/>
                                        <p:tgtEl>
                                          <p:spTgt spid="49160"/>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9165"/>
                                        </p:tgtEl>
                                        <p:attrNameLst>
                                          <p:attrName>style.visibility</p:attrName>
                                        </p:attrNameLst>
                                      </p:cBhvr>
                                      <p:to>
                                        <p:strVal val="visible"/>
                                      </p:to>
                                    </p:set>
                                    <p:animEffect transition="in" filter="wipe(left)">
                                      <p:cBhvr>
                                        <p:cTn id="15" dur="10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p:bldP spid="4916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50177"/>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grpSp>
        <p:nvGrpSpPr>
          <p:cNvPr id="2" name="组合 50183"/>
          <p:cNvGrpSpPr/>
          <p:nvPr/>
        </p:nvGrpSpPr>
        <p:grpSpPr>
          <a:xfrm>
            <a:off x="1692275" y="2636838"/>
            <a:ext cx="5472113" cy="2735262"/>
            <a:chOff x="576" y="1536"/>
            <a:chExt cx="4752" cy="2448"/>
          </a:xfrm>
        </p:grpSpPr>
        <p:sp>
          <p:nvSpPr>
            <p:cNvPr id="63491" name="椭圆 50184"/>
            <p:cNvSpPr/>
            <p:nvPr/>
          </p:nvSpPr>
          <p:spPr>
            <a:xfrm>
              <a:off x="4032" y="1536"/>
              <a:ext cx="432" cy="240"/>
            </a:xfrm>
            <a:prstGeom prst="ellipse">
              <a:avLst/>
            </a:prstGeom>
            <a:solidFill>
              <a:srgbClr val="FF3300"/>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2" name="椭圆 50185"/>
            <p:cNvSpPr/>
            <p:nvPr/>
          </p:nvSpPr>
          <p:spPr>
            <a:xfrm>
              <a:off x="3120" y="1920"/>
              <a:ext cx="432" cy="240"/>
            </a:xfrm>
            <a:prstGeom prst="ellipse">
              <a:avLst/>
            </a:prstGeom>
            <a:solidFill>
              <a:srgbClr val="0099FF"/>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3" name="椭圆 50186"/>
            <p:cNvSpPr/>
            <p:nvPr/>
          </p:nvSpPr>
          <p:spPr>
            <a:xfrm>
              <a:off x="3840" y="2112"/>
              <a:ext cx="432" cy="240"/>
            </a:xfrm>
            <a:prstGeom prst="ellipse">
              <a:avLst/>
            </a:prstGeom>
            <a:solidFill>
              <a:srgbClr val="0099FF"/>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4" name="椭圆 50187"/>
            <p:cNvSpPr/>
            <p:nvPr/>
          </p:nvSpPr>
          <p:spPr>
            <a:xfrm>
              <a:off x="4656" y="2208"/>
              <a:ext cx="432" cy="240"/>
            </a:xfrm>
            <a:prstGeom prst="ellipse">
              <a:avLst/>
            </a:prstGeom>
            <a:solidFill>
              <a:srgbClr val="0099FF"/>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5" name="椭圆 50188"/>
            <p:cNvSpPr/>
            <p:nvPr/>
          </p:nvSpPr>
          <p:spPr>
            <a:xfrm>
              <a:off x="2112" y="2112"/>
              <a:ext cx="432" cy="240"/>
            </a:xfrm>
            <a:prstGeom prst="ellipse">
              <a:avLst/>
            </a:prstGeom>
            <a:solidFill>
              <a:srgbClr val="66FFCC"/>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6" name="椭圆 50189"/>
            <p:cNvSpPr/>
            <p:nvPr/>
          </p:nvSpPr>
          <p:spPr>
            <a:xfrm>
              <a:off x="2736" y="2544"/>
              <a:ext cx="432" cy="240"/>
            </a:xfrm>
            <a:prstGeom prst="ellipse">
              <a:avLst/>
            </a:prstGeom>
            <a:solidFill>
              <a:srgbClr val="66FFCC"/>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7" name="椭圆 50190"/>
            <p:cNvSpPr/>
            <p:nvPr/>
          </p:nvSpPr>
          <p:spPr>
            <a:xfrm>
              <a:off x="3360" y="2784"/>
              <a:ext cx="432" cy="240"/>
            </a:xfrm>
            <a:prstGeom prst="ellipse">
              <a:avLst/>
            </a:prstGeom>
            <a:solidFill>
              <a:srgbClr val="66FFCC"/>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8" name="椭圆 50191"/>
            <p:cNvSpPr/>
            <p:nvPr/>
          </p:nvSpPr>
          <p:spPr>
            <a:xfrm>
              <a:off x="4128" y="2976"/>
              <a:ext cx="432" cy="240"/>
            </a:xfrm>
            <a:prstGeom prst="ellipse">
              <a:avLst/>
            </a:prstGeom>
            <a:solidFill>
              <a:srgbClr val="66FFCC"/>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499" name="椭圆 50192"/>
            <p:cNvSpPr/>
            <p:nvPr/>
          </p:nvSpPr>
          <p:spPr>
            <a:xfrm>
              <a:off x="4896" y="3024"/>
              <a:ext cx="432" cy="240"/>
            </a:xfrm>
            <a:prstGeom prst="ellipse">
              <a:avLst/>
            </a:prstGeom>
            <a:solidFill>
              <a:srgbClr val="66FFCC"/>
            </a:solidFill>
            <a:ln w="9525" cap="flat" cmpd="sng">
              <a:solidFill>
                <a:srgbClr val="FFFF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0" name="椭圆 50193"/>
            <p:cNvSpPr/>
            <p:nvPr/>
          </p:nvSpPr>
          <p:spPr>
            <a:xfrm>
              <a:off x="1056" y="2016"/>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1" name="椭圆 50194"/>
            <p:cNvSpPr/>
            <p:nvPr/>
          </p:nvSpPr>
          <p:spPr>
            <a:xfrm>
              <a:off x="1536" y="2592"/>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2" name="椭圆 50195"/>
            <p:cNvSpPr/>
            <p:nvPr/>
          </p:nvSpPr>
          <p:spPr>
            <a:xfrm>
              <a:off x="2160" y="3120"/>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3" name="椭圆 50196"/>
            <p:cNvSpPr/>
            <p:nvPr/>
          </p:nvSpPr>
          <p:spPr>
            <a:xfrm>
              <a:off x="3024" y="3408"/>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4" name="椭圆 50197"/>
            <p:cNvSpPr/>
            <p:nvPr/>
          </p:nvSpPr>
          <p:spPr>
            <a:xfrm>
              <a:off x="3888" y="3600"/>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5" name="椭圆 50198"/>
            <p:cNvSpPr/>
            <p:nvPr/>
          </p:nvSpPr>
          <p:spPr>
            <a:xfrm>
              <a:off x="4800" y="3600"/>
              <a:ext cx="432" cy="240"/>
            </a:xfrm>
            <a:prstGeom prst="ellipse">
              <a:avLst/>
            </a:prstGeom>
            <a:solidFill>
              <a:srgbClr val="FFCCFF"/>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6" name="椭圆 50199"/>
            <p:cNvSpPr/>
            <p:nvPr/>
          </p:nvSpPr>
          <p:spPr>
            <a:xfrm>
              <a:off x="576" y="2784"/>
              <a:ext cx="432" cy="240"/>
            </a:xfrm>
            <a:prstGeom prst="ellipse">
              <a:avLst/>
            </a:prstGeom>
            <a:solidFill>
              <a:srgbClr val="FFFF00"/>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7" name="椭圆 50200"/>
            <p:cNvSpPr/>
            <p:nvPr/>
          </p:nvSpPr>
          <p:spPr>
            <a:xfrm>
              <a:off x="1152" y="3360"/>
              <a:ext cx="432" cy="240"/>
            </a:xfrm>
            <a:prstGeom prst="ellipse">
              <a:avLst/>
            </a:prstGeom>
            <a:solidFill>
              <a:srgbClr val="FFFF00"/>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8" name="椭圆 50201"/>
            <p:cNvSpPr/>
            <p:nvPr/>
          </p:nvSpPr>
          <p:spPr>
            <a:xfrm>
              <a:off x="1920" y="3744"/>
              <a:ext cx="432" cy="240"/>
            </a:xfrm>
            <a:prstGeom prst="ellipse">
              <a:avLst/>
            </a:prstGeom>
            <a:solidFill>
              <a:srgbClr val="FFFF00"/>
            </a:solidFill>
            <a:ln w="9525" cap="flat" cmpd="sng">
              <a:solidFill>
                <a:srgbClr val="FF3300"/>
              </a:solidFill>
              <a:prstDash val="solid"/>
              <a:round/>
              <a:headEnd type="none" w="med" len="med"/>
              <a:tailEnd type="none" w="med" len="med"/>
            </a:ln>
          </p:spPr>
          <p:txBody>
            <a:bodyPr anchor="t" anchorCtr="0"/>
            <a:lstStyle/>
            <a:p>
              <a:endParaRPr lang="zh-CN" altLang="en-US" dirty="0">
                <a:latin typeface="黑体" panose="02010609060101010101" pitchFamily="49" charset="-122"/>
                <a:ea typeface="黑体" panose="02010609060101010101" pitchFamily="49" charset="-122"/>
              </a:endParaRPr>
            </a:p>
          </p:txBody>
        </p:sp>
        <p:sp>
          <p:nvSpPr>
            <p:cNvPr id="63509" name="直接连接符 50202"/>
            <p:cNvSpPr/>
            <p:nvPr/>
          </p:nvSpPr>
          <p:spPr>
            <a:xfrm flipH="1">
              <a:off x="3504" y="1728"/>
              <a:ext cx="576" cy="240"/>
            </a:xfrm>
            <a:prstGeom prst="line">
              <a:avLst/>
            </a:prstGeom>
            <a:ln w="9525" cap="flat" cmpd="sng">
              <a:solidFill>
                <a:srgbClr val="FFFF00"/>
              </a:solidFill>
              <a:prstDash val="solid"/>
              <a:round/>
              <a:headEnd type="none" w="med" len="med"/>
              <a:tailEnd type="none" w="med" len="med"/>
            </a:ln>
          </p:spPr>
        </p:sp>
        <p:sp>
          <p:nvSpPr>
            <p:cNvPr id="63510" name="直接连接符 50203"/>
            <p:cNvSpPr/>
            <p:nvPr/>
          </p:nvSpPr>
          <p:spPr>
            <a:xfrm flipH="1">
              <a:off x="1488" y="1632"/>
              <a:ext cx="2544" cy="480"/>
            </a:xfrm>
            <a:prstGeom prst="line">
              <a:avLst/>
            </a:prstGeom>
            <a:ln w="9525" cap="flat" cmpd="sng">
              <a:solidFill>
                <a:srgbClr val="FFFF00"/>
              </a:solidFill>
              <a:prstDash val="solid"/>
              <a:round/>
              <a:headEnd type="none" w="med" len="med"/>
              <a:tailEnd type="none" w="med" len="med"/>
            </a:ln>
          </p:spPr>
        </p:sp>
        <p:sp>
          <p:nvSpPr>
            <p:cNvPr id="63511" name="直接连接符 50204"/>
            <p:cNvSpPr/>
            <p:nvPr/>
          </p:nvSpPr>
          <p:spPr>
            <a:xfrm flipH="1">
              <a:off x="4176" y="1776"/>
              <a:ext cx="48" cy="336"/>
            </a:xfrm>
            <a:prstGeom prst="line">
              <a:avLst/>
            </a:prstGeom>
            <a:ln w="9525" cap="flat" cmpd="sng">
              <a:solidFill>
                <a:srgbClr val="FFFF00"/>
              </a:solidFill>
              <a:prstDash val="solid"/>
              <a:round/>
              <a:headEnd type="none" w="med" len="med"/>
              <a:tailEnd type="none" w="med" len="med"/>
            </a:ln>
          </p:spPr>
        </p:sp>
        <p:sp>
          <p:nvSpPr>
            <p:cNvPr id="63512" name="直接连接符 50205"/>
            <p:cNvSpPr/>
            <p:nvPr/>
          </p:nvSpPr>
          <p:spPr>
            <a:xfrm>
              <a:off x="4416" y="1728"/>
              <a:ext cx="432" cy="480"/>
            </a:xfrm>
            <a:prstGeom prst="line">
              <a:avLst/>
            </a:prstGeom>
            <a:ln w="9525" cap="flat" cmpd="sng">
              <a:solidFill>
                <a:srgbClr val="FFFF00"/>
              </a:solidFill>
              <a:prstDash val="solid"/>
              <a:round/>
              <a:headEnd type="none" w="med" len="med"/>
              <a:tailEnd type="none" w="med" len="med"/>
            </a:ln>
          </p:spPr>
        </p:sp>
        <p:sp>
          <p:nvSpPr>
            <p:cNvPr id="63513" name="直接连接符 50206"/>
            <p:cNvSpPr/>
            <p:nvPr/>
          </p:nvSpPr>
          <p:spPr>
            <a:xfrm flipH="1">
              <a:off x="816" y="2256"/>
              <a:ext cx="336" cy="576"/>
            </a:xfrm>
            <a:prstGeom prst="line">
              <a:avLst/>
            </a:prstGeom>
            <a:ln w="9525" cap="flat" cmpd="sng">
              <a:solidFill>
                <a:srgbClr val="FFFF00"/>
              </a:solidFill>
              <a:prstDash val="solid"/>
              <a:round/>
              <a:headEnd type="none" w="med" len="med"/>
              <a:tailEnd type="none" w="med" len="med"/>
            </a:ln>
          </p:spPr>
        </p:sp>
        <p:sp>
          <p:nvSpPr>
            <p:cNvPr id="63514" name="直接连接符 50207"/>
            <p:cNvSpPr/>
            <p:nvPr/>
          </p:nvSpPr>
          <p:spPr>
            <a:xfrm>
              <a:off x="864" y="3024"/>
              <a:ext cx="384" cy="384"/>
            </a:xfrm>
            <a:prstGeom prst="line">
              <a:avLst/>
            </a:prstGeom>
            <a:ln w="9525" cap="flat" cmpd="sng">
              <a:solidFill>
                <a:srgbClr val="FFFF00"/>
              </a:solidFill>
              <a:prstDash val="solid"/>
              <a:round/>
              <a:headEnd type="none" w="med" len="med"/>
              <a:tailEnd type="none" w="med" len="med"/>
            </a:ln>
          </p:spPr>
        </p:sp>
        <p:sp>
          <p:nvSpPr>
            <p:cNvPr id="63515" name="直接连接符 50208"/>
            <p:cNvSpPr/>
            <p:nvPr/>
          </p:nvSpPr>
          <p:spPr>
            <a:xfrm>
              <a:off x="1536" y="3552"/>
              <a:ext cx="432" cy="240"/>
            </a:xfrm>
            <a:prstGeom prst="line">
              <a:avLst/>
            </a:prstGeom>
            <a:ln w="9525" cap="flat" cmpd="sng">
              <a:solidFill>
                <a:srgbClr val="FFFF00"/>
              </a:solidFill>
              <a:prstDash val="solid"/>
              <a:round/>
              <a:headEnd type="none" w="med" len="med"/>
              <a:tailEnd type="none" w="med" len="med"/>
            </a:ln>
          </p:spPr>
        </p:sp>
        <p:sp>
          <p:nvSpPr>
            <p:cNvPr id="63516" name="直接连接符 50209"/>
            <p:cNvSpPr/>
            <p:nvPr/>
          </p:nvSpPr>
          <p:spPr>
            <a:xfrm flipV="1">
              <a:off x="2352" y="3792"/>
              <a:ext cx="1584" cy="96"/>
            </a:xfrm>
            <a:prstGeom prst="line">
              <a:avLst/>
            </a:prstGeom>
            <a:ln w="9525" cap="flat" cmpd="sng">
              <a:solidFill>
                <a:srgbClr val="FFFF00"/>
              </a:solidFill>
              <a:prstDash val="solid"/>
              <a:round/>
              <a:headEnd type="none" w="med" len="med"/>
              <a:tailEnd type="none" w="med" len="med"/>
            </a:ln>
          </p:spPr>
        </p:sp>
        <p:sp>
          <p:nvSpPr>
            <p:cNvPr id="63517" name="直接连接符 50210"/>
            <p:cNvSpPr/>
            <p:nvPr/>
          </p:nvSpPr>
          <p:spPr>
            <a:xfrm flipV="1">
              <a:off x="1008" y="2736"/>
              <a:ext cx="528" cy="144"/>
            </a:xfrm>
            <a:prstGeom prst="line">
              <a:avLst/>
            </a:prstGeom>
            <a:ln w="9525" cap="flat" cmpd="sng">
              <a:solidFill>
                <a:srgbClr val="FFFF00"/>
              </a:solidFill>
              <a:prstDash val="solid"/>
              <a:round/>
              <a:headEnd type="none" w="med" len="med"/>
              <a:tailEnd type="none" w="med" len="med"/>
            </a:ln>
          </p:spPr>
        </p:sp>
        <p:sp>
          <p:nvSpPr>
            <p:cNvPr id="63518" name="直接连接符 50211"/>
            <p:cNvSpPr/>
            <p:nvPr/>
          </p:nvSpPr>
          <p:spPr>
            <a:xfrm flipH="1">
              <a:off x="1488" y="2832"/>
              <a:ext cx="192" cy="576"/>
            </a:xfrm>
            <a:prstGeom prst="line">
              <a:avLst/>
            </a:prstGeom>
            <a:ln w="9525" cap="flat" cmpd="sng">
              <a:solidFill>
                <a:srgbClr val="FFFF00"/>
              </a:solidFill>
              <a:prstDash val="solid"/>
              <a:round/>
              <a:headEnd type="none" w="med" len="med"/>
              <a:tailEnd type="none" w="med" len="med"/>
            </a:ln>
          </p:spPr>
        </p:sp>
        <p:sp>
          <p:nvSpPr>
            <p:cNvPr id="63519" name="直接连接符 50212"/>
            <p:cNvSpPr/>
            <p:nvPr/>
          </p:nvSpPr>
          <p:spPr>
            <a:xfrm>
              <a:off x="1392" y="2256"/>
              <a:ext cx="288" cy="336"/>
            </a:xfrm>
            <a:prstGeom prst="line">
              <a:avLst/>
            </a:prstGeom>
            <a:ln w="9525" cap="flat" cmpd="sng">
              <a:solidFill>
                <a:srgbClr val="FFFF00"/>
              </a:solidFill>
              <a:prstDash val="solid"/>
              <a:round/>
              <a:headEnd type="none" w="med" len="med"/>
              <a:tailEnd type="none" w="med" len="med"/>
            </a:ln>
          </p:spPr>
        </p:sp>
        <p:sp>
          <p:nvSpPr>
            <p:cNvPr id="63520" name="直接连接符 50213"/>
            <p:cNvSpPr/>
            <p:nvPr/>
          </p:nvSpPr>
          <p:spPr>
            <a:xfrm>
              <a:off x="1920" y="2784"/>
              <a:ext cx="336" cy="384"/>
            </a:xfrm>
            <a:prstGeom prst="line">
              <a:avLst/>
            </a:prstGeom>
            <a:ln w="9525" cap="flat" cmpd="sng">
              <a:solidFill>
                <a:srgbClr val="FFFF00"/>
              </a:solidFill>
              <a:prstDash val="solid"/>
              <a:round/>
              <a:headEnd type="none" w="med" len="med"/>
              <a:tailEnd type="none" w="med" len="med"/>
            </a:ln>
          </p:spPr>
        </p:sp>
        <p:sp>
          <p:nvSpPr>
            <p:cNvPr id="63521" name="直接连接符 50214"/>
            <p:cNvSpPr/>
            <p:nvPr/>
          </p:nvSpPr>
          <p:spPr>
            <a:xfrm flipV="1">
              <a:off x="1584" y="3312"/>
              <a:ext cx="624" cy="144"/>
            </a:xfrm>
            <a:prstGeom prst="line">
              <a:avLst/>
            </a:prstGeom>
            <a:ln w="9525" cap="flat" cmpd="sng">
              <a:solidFill>
                <a:srgbClr val="FFFF00"/>
              </a:solidFill>
              <a:prstDash val="solid"/>
              <a:round/>
              <a:headEnd type="none" w="med" len="med"/>
              <a:tailEnd type="none" w="med" len="med"/>
            </a:ln>
          </p:spPr>
        </p:sp>
        <p:sp>
          <p:nvSpPr>
            <p:cNvPr id="63522" name="直接连接符 50215"/>
            <p:cNvSpPr/>
            <p:nvPr/>
          </p:nvSpPr>
          <p:spPr>
            <a:xfrm flipH="1">
              <a:off x="2256" y="3408"/>
              <a:ext cx="96" cy="336"/>
            </a:xfrm>
            <a:prstGeom prst="line">
              <a:avLst/>
            </a:prstGeom>
            <a:ln w="9525" cap="flat" cmpd="sng">
              <a:solidFill>
                <a:srgbClr val="FFFF00"/>
              </a:solidFill>
              <a:prstDash val="solid"/>
              <a:round/>
              <a:headEnd type="none" w="med" len="med"/>
              <a:tailEnd type="none" w="med" len="med"/>
            </a:ln>
          </p:spPr>
        </p:sp>
        <p:sp>
          <p:nvSpPr>
            <p:cNvPr id="63523" name="直接连接符 50216"/>
            <p:cNvSpPr/>
            <p:nvPr/>
          </p:nvSpPr>
          <p:spPr>
            <a:xfrm>
              <a:off x="2592" y="3312"/>
              <a:ext cx="480" cy="192"/>
            </a:xfrm>
            <a:prstGeom prst="line">
              <a:avLst/>
            </a:prstGeom>
            <a:ln w="9525" cap="flat" cmpd="sng">
              <a:solidFill>
                <a:srgbClr val="FFFF00"/>
              </a:solidFill>
              <a:prstDash val="solid"/>
              <a:round/>
              <a:headEnd type="none" w="med" len="med"/>
              <a:tailEnd type="none" w="med" len="med"/>
            </a:ln>
          </p:spPr>
        </p:sp>
        <p:sp>
          <p:nvSpPr>
            <p:cNvPr id="63524" name="直接连接符 50217"/>
            <p:cNvSpPr/>
            <p:nvPr/>
          </p:nvSpPr>
          <p:spPr>
            <a:xfrm flipV="1">
              <a:off x="2352" y="3600"/>
              <a:ext cx="720" cy="192"/>
            </a:xfrm>
            <a:prstGeom prst="line">
              <a:avLst/>
            </a:prstGeom>
            <a:ln w="9525" cap="flat" cmpd="sng">
              <a:solidFill>
                <a:srgbClr val="FFFF00"/>
              </a:solidFill>
              <a:prstDash val="solid"/>
              <a:round/>
              <a:headEnd type="none" w="med" len="med"/>
              <a:tailEnd type="none" w="med" len="med"/>
            </a:ln>
          </p:spPr>
        </p:sp>
        <p:sp>
          <p:nvSpPr>
            <p:cNvPr id="63525" name="直接连接符 50218"/>
            <p:cNvSpPr/>
            <p:nvPr/>
          </p:nvSpPr>
          <p:spPr>
            <a:xfrm>
              <a:off x="3456" y="3552"/>
              <a:ext cx="480" cy="144"/>
            </a:xfrm>
            <a:prstGeom prst="line">
              <a:avLst/>
            </a:prstGeom>
            <a:ln w="9525" cap="flat" cmpd="sng">
              <a:solidFill>
                <a:srgbClr val="FFFF00"/>
              </a:solidFill>
              <a:prstDash val="solid"/>
              <a:round/>
              <a:headEnd type="none" w="med" len="med"/>
              <a:tailEnd type="none" w="med" len="med"/>
            </a:ln>
          </p:spPr>
        </p:sp>
        <p:sp>
          <p:nvSpPr>
            <p:cNvPr id="63526" name="直接连接符 50219"/>
            <p:cNvSpPr/>
            <p:nvPr/>
          </p:nvSpPr>
          <p:spPr>
            <a:xfrm>
              <a:off x="4320" y="3744"/>
              <a:ext cx="480" cy="0"/>
            </a:xfrm>
            <a:prstGeom prst="line">
              <a:avLst/>
            </a:prstGeom>
            <a:ln w="9525" cap="flat" cmpd="sng">
              <a:solidFill>
                <a:srgbClr val="FFFF00"/>
              </a:solidFill>
              <a:prstDash val="solid"/>
              <a:round/>
              <a:headEnd type="none" w="med" len="med"/>
              <a:tailEnd type="none" w="med" len="med"/>
            </a:ln>
          </p:spPr>
        </p:sp>
        <p:sp>
          <p:nvSpPr>
            <p:cNvPr id="63527" name="直接连接符 50220"/>
            <p:cNvSpPr/>
            <p:nvPr/>
          </p:nvSpPr>
          <p:spPr>
            <a:xfrm flipH="1">
              <a:off x="1920" y="2352"/>
              <a:ext cx="288" cy="240"/>
            </a:xfrm>
            <a:prstGeom prst="line">
              <a:avLst/>
            </a:prstGeom>
            <a:ln w="9525" cap="flat" cmpd="sng">
              <a:solidFill>
                <a:srgbClr val="FFFF00"/>
              </a:solidFill>
              <a:prstDash val="solid"/>
              <a:round/>
              <a:headEnd type="none" w="med" len="med"/>
              <a:tailEnd type="none" w="med" len="med"/>
            </a:ln>
          </p:spPr>
        </p:sp>
        <p:sp>
          <p:nvSpPr>
            <p:cNvPr id="63528" name="直接连接符 50221"/>
            <p:cNvSpPr/>
            <p:nvPr/>
          </p:nvSpPr>
          <p:spPr>
            <a:xfrm flipV="1">
              <a:off x="2496" y="2112"/>
              <a:ext cx="672" cy="48"/>
            </a:xfrm>
            <a:prstGeom prst="line">
              <a:avLst/>
            </a:prstGeom>
            <a:ln w="9525" cap="flat" cmpd="sng">
              <a:solidFill>
                <a:srgbClr val="FFFF00"/>
              </a:solidFill>
              <a:prstDash val="solid"/>
              <a:round/>
              <a:headEnd type="none" w="med" len="med"/>
              <a:tailEnd type="none" w="med" len="med"/>
            </a:ln>
          </p:spPr>
        </p:sp>
        <p:sp>
          <p:nvSpPr>
            <p:cNvPr id="63529" name="直接连接符 50222"/>
            <p:cNvSpPr/>
            <p:nvPr/>
          </p:nvSpPr>
          <p:spPr>
            <a:xfrm flipH="1">
              <a:off x="3024" y="2160"/>
              <a:ext cx="192" cy="384"/>
            </a:xfrm>
            <a:prstGeom prst="line">
              <a:avLst/>
            </a:prstGeom>
            <a:ln w="9525" cap="flat" cmpd="sng">
              <a:solidFill>
                <a:srgbClr val="FFFF00"/>
              </a:solidFill>
              <a:prstDash val="solid"/>
              <a:round/>
              <a:headEnd type="none" w="med" len="med"/>
              <a:tailEnd type="none" w="med" len="med"/>
            </a:ln>
          </p:spPr>
        </p:sp>
        <p:sp>
          <p:nvSpPr>
            <p:cNvPr id="63530" name="直接连接符 50223"/>
            <p:cNvSpPr/>
            <p:nvPr/>
          </p:nvSpPr>
          <p:spPr>
            <a:xfrm>
              <a:off x="2448" y="2304"/>
              <a:ext cx="384" cy="288"/>
            </a:xfrm>
            <a:prstGeom prst="line">
              <a:avLst/>
            </a:prstGeom>
            <a:ln w="9525" cap="flat" cmpd="sng">
              <a:solidFill>
                <a:srgbClr val="FFFF00"/>
              </a:solidFill>
              <a:prstDash val="solid"/>
              <a:round/>
              <a:headEnd type="none" w="med" len="med"/>
              <a:tailEnd type="none" w="med" len="med"/>
            </a:ln>
          </p:spPr>
        </p:sp>
        <p:sp>
          <p:nvSpPr>
            <p:cNvPr id="63531" name="直接连接符 50224"/>
            <p:cNvSpPr/>
            <p:nvPr/>
          </p:nvSpPr>
          <p:spPr>
            <a:xfrm flipH="1">
              <a:off x="2544" y="2736"/>
              <a:ext cx="288" cy="384"/>
            </a:xfrm>
            <a:prstGeom prst="line">
              <a:avLst/>
            </a:prstGeom>
            <a:ln w="9525" cap="flat" cmpd="sng">
              <a:solidFill>
                <a:srgbClr val="FFFF00"/>
              </a:solidFill>
              <a:prstDash val="solid"/>
              <a:round/>
              <a:headEnd type="none" w="med" len="med"/>
              <a:tailEnd type="none" w="med" len="med"/>
            </a:ln>
          </p:spPr>
        </p:sp>
        <p:sp>
          <p:nvSpPr>
            <p:cNvPr id="63532" name="直接连接符 50225"/>
            <p:cNvSpPr/>
            <p:nvPr/>
          </p:nvSpPr>
          <p:spPr>
            <a:xfrm>
              <a:off x="3024" y="2784"/>
              <a:ext cx="192" cy="624"/>
            </a:xfrm>
            <a:prstGeom prst="line">
              <a:avLst/>
            </a:prstGeom>
            <a:ln w="9525" cap="flat" cmpd="sng">
              <a:solidFill>
                <a:srgbClr val="FFFF00"/>
              </a:solidFill>
              <a:prstDash val="solid"/>
              <a:round/>
              <a:headEnd type="none" w="med" len="med"/>
              <a:tailEnd type="none" w="med" len="med"/>
            </a:ln>
          </p:spPr>
        </p:sp>
        <p:sp>
          <p:nvSpPr>
            <p:cNvPr id="63533" name="直接连接符 50226"/>
            <p:cNvSpPr/>
            <p:nvPr/>
          </p:nvSpPr>
          <p:spPr>
            <a:xfrm>
              <a:off x="3168" y="2736"/>
              <a:ext cx="288" cy="96"/>
            </a:xfrm>
            <a:prstGeom prst="line">
              <a:avLst/>
            </a:prstGeom>
            <a:ln w="9525" cap="flat" cmpd="sng">
              <a:solidFill>
                <a:srgbClr val="FFFF00"/>
              </a:solidFill>
              <a:prstDash val="solid"/>
              <a:round/>
              <a:headEnd type="none" w="med" len="med"/>
              <a:tailEnd type="none" w="med" len="med"/>
            </a:ln>
          </p:spPr>
        </p:sp>
        <p:sp>
          <p:nvSpPr>
            <p:cNvPr id="63534" name="直接连接符 50227"/>
            <p:cNvSpPr/>
            <p:nvPr/>
          </p:nvSpPr>
          <p:spPr>
            <a:xfrm flipV="1">
              <a:off x="3696" y="2352"/>
              <a:ext cx="336" cy="480"/>
            </a:xfrm>
            <a:prstGeom prst="line">
              <a:avLst/>
            </a:prstGeom>
            <a:ln w="9525" cap="flat" cmpd="sng">
              <a:solidFill>
                <a:srgbClr val="FFFF00"/>
              </a:solidFill>
              <a:prstDash val="solid"/>
              <a:round/>
              <a:headEnd type="none" w="med" len="med"/>
              <a:tailEnd type="none" w="med" len="med"/>
            </a:ln>
          </p:spPr>
        </p:sp>
        <p:sp>
          <p:nvSpPr>
            <p:cNvPr id="63535" name="直接连接符 50228"/>
            <p:cNvSpPr/>
            <p:nvPr/>
          </p:nvSpPr>
          <p:spPr>
            <a:xfrm>
              <a:off x="3696" y="3024"/>
              <a:ext cx="336" cy="576"/>
            </a:xfrm>
            <a:prstGeom prst="line">
              <a:avLst/>
            </a:prstGeom>
            <a:ln w="9525" cap="flat" cmpd="sng">
              <a:solidFill>
                <a:srgbClr val="FFFF00"/>
              </a:solidFill>
              <a:prstDash val="solid"/>
              <a:round/>
              <a:headEnd type="none" w="med" len="med"/>
              <a:tailEnd type="none" w="med" len="med"/>
            </a:ln>
          </p:spPr>
        </p:sp>
        <p:sp>
          <p:nvSpPr>
            <p:cNvPr id="63536" name="直接连接符 50229"/>
            <p:cNvSpPr/>
            <p:nvPr/>
          </p:nvSpPr>
          <p:spPr>
            <a:xfrm>
              <a:off x="4128" y="2352"/>
              <a:ext cx="192" cy="624"/>
            </a:xfrm>
            <a:prstGeom prst="line">
              <a:avLst/>
            </a:prstGeom>
            <a:ln w="9525" cap="flat" cmpd="sng">
              <a:solidFill>
                <a:srgbClr val="FFFF00"/>
              </a:solidFill>
              <a:prstDash val="solid"/>
              <a:round/>
              <a:headEnd type="none" w="med" len="med"/>
              <a:tailEnd type="none" w="med" len="med"/>
            </a:ln>
          </p:spPr>
        </p:sp>
        <p:sp>
          <p:nvSpPr>
            <p:cNvPr id="63537" name="直接连接符 50230"/>
            <p:cNvSpPr/>
            <p:nvPr/>
          </p:nvSpPr>
          <p:spPr>
            <a:xfrm flipH="1">
              <a:off x="4128" y="3216"/>
              <a:ext cx="240" cy="384"/>
            </a:xfrm>
            <a:prstGeom prst="line">
              <a:avLst/>
            </a:prstGeom>
            <a:ln w="9525" cap="flat" cmpd="sng">
              <a:solidFill>
                <a:srgbClr val="FFFF00"/>
              </a:solidFill>
              <a:prstDash val="solid"/>
              <a:round/>
              <a:headEnd type="none" w="med" len="med"/>
              <a:tailEnd type="none" w="med" len="med"/>
            </a:ln>
          </p:spPr>
        </p:sp>
        <p:sp>
          <p:nvSpPr>
            <p:cNvPr id="63538" name="直接连接符 50231"/>
            <p:cNvSpPr/>
            <p:nvPr/>
          </p:nvSpPr>
          <p:spPr>
            <a:xfrm>
              <a:off x="3552" y="2064"/>
              <a:ext cx="288" cy="144"/>
            </a:xfrm>
            <a:prstGeom prst="line">
              <a:avLst/>
            </a:prstGeom>
            <a:ln w="9525" cap="flat" cmpd="sng">
              <a:solidFill>
                <a:srgbClr val="FFFF00"/>
              </a:solidFill>
              <a:prstDash val="solid"/>
              <a:round/>
              <a:headEnd type="none" w="med" len="med"/>
              <a:tailEnd type="none" w="med" len="med"/>
            </a:ln>
          </p:spPr>
        </p:sp>
        <p:sp>
          <p:nvSpPr>
            <p:cNvPr id="63539" name="直接连接符 50232"/>
            <p:cNvSpPr/>
            <p:nvPr/>
          </p:nvSpPr>
          <p:spPr>
            <a:xfrm>
              <a:off x="4320" y="1776"/>
              <a:ext cx="624" cy="1296"/>
            </a:xfrm>
            <a:prstGeom prst="line">
              <a:avLst/>
            </a:prstGeom>
            <a:ln w="9525" cap="flat" cmpd="sng">
              <a:solidFill>
                <a:srgbClr val="FFFF00"/>
              </a:solidFill>
              <a:prstDash val="solid"/>
              <a:round/>
              <a:headEnd type="none" w="med" len="med"/>
              <a:tailEnd type="none" w="med" len="med"/>
            </a:ln>
          </p:spPr>
        </p:sp>
        <p:sp>
          <p:nvSpPr>
            <p:cNvPr id="63540" name="直接连接符 50233"/>
            <p:cNvSpPr/>
            <p:nvPr/>
          </p:nvSpPr>
          <p:spPr>
            <a:xfrm flipV="1">
              <a:off x="4512" y="2448"/>
              <a:ext cx="336" cy="528"/>
            </a:xfrm>
            <a:prstGeom prst="line">
              <a:avLst/>
            </a:prstGeom>
            <a:ln w="9525" cap="flat" cmpd="sng">
              <a:solidFill>
                <a:srgbClr val="FFFF00"/>
              </a:solidFill>
              <a:prstDash val="solid"/>
              <a:round/>
              <a:headEnd type="none" w="med" len="med"/>
              <a:tailEnd type="none" w="med" len="med"/>
            </a:ln>
          </p:spPr>
        </p:sp>
        <p:sp>
          <p:nvSpPr>
            <p:cNvPr id="63541" name="直接连接符 50234"/>
            <p:cNvSpPr/>
            <p:nvPr/>
          </p:nvSpPr>
          <p:spPr>
            <a:xfrm>
              <a:off x="4944" y="2448"/>
              <a:ext cx="192" cy="576"/>
            </a:xfrm>
            <a:prstGeom prst="line">
              <a:avLst/>
            </a:prstGeom>
            <a:ln w="9525" cap="flat" cmpd="sng">
              <a:solidFill>
                <a:srgbClr val="FFFF00"/>
              </a:solidFill>
              <a:prstDash val="solid"/>
              <a:round/>
              <a:headEnd type="none" w="med" len="med"/>
              <a:tailEnd type="none" w="med" len="med"/>
            </a:ln>
          </p:spPr>
        </p:sp>
        <p:sp>
          <p:nvSpPr>
            <p:cNvPr id="63542" name="直接连接符 50235"/>
            <p:cNvSpPr/>
            <p:nvPr/>
          </p:nvSpPr>
          <p:spPr>
            <a:xfrm>
              <a:off x="4464" y="3216"/>
              <a:ext cx="384" cy="432"/>
            </a:xfrm>
            <a:prstGeom prst="line">
              <a:avLst/>
            </a:prstGeom>
            <a:ln w="9525" cap="flat" cmpd="sng">
              <a:solidFill>
                <a:srgbClr val="FFFF00"/>
              </a:solidFill>
              <a:prstDash val="solid"/>
              <a:round/>
              <a:headEnd type="none" w="med" len="med"/>
              <a:tailEnd type="none" w="med" len="med"/>
            </a:ln>
          </p:spPr>
        </p:sp>
        <p:sp>
          <p:nvSpPr>
            <p:cNvPr id="63543" name="直接连接符 50236"/>
            <p:cNvSpPr/>
            <p:nvPr/>
          </p:nvSpPr>
          <p:spPr>
            <a:xfrm flipH="1">
              <a:off x="5040" y="3264"/>
              <a:ext cx="48" cy="384"/>
            </a:xfrm>
            <a:prstGeom prst="line">
              <a:avLst/>
            </a:prstGeom>
            <a:ln w="9525" cap="flat" cmpd="sng">
              <a:solidFill>
                <a:srgbClr val="FFFF00"/>
              </a:solidFill>
              <a:prstDash val="solid"/>
              <a:round/>
              <a:headEnd type="none" w="med" len="med"/>
              <a:tailEnd type="none" w="med" len="med"/>
            </a:ln>
          </p:spPr>
        </p:sp>
        <p:sp>
          <p:nvSpPr>
            <p:cNvPr id="63544" name="直接连接符 50237"/>
            <p:cNvSpPr/>
            <p:nvPr/>
          </p:nvSpPr>
          <p:spPr>
            <a:xfrm>
              <a:off x="3792" y="2928"/>
              <a:ext cx="336" cy="144"/>
            </a:xfrm>
            <a:prstGeom prst="line">
              <a:avLst/>
            </a:prstGeom>
            <a:ln w="9525" cap="flat" cmpd="sng">
              <a:solidFill>
                <a:srgbClr val="FFFF00"/>
              </a:solidFill>
              <a:prstDash val="solid"/>
              <a:round/>
              <a:headEnd type="none" w="med" len="med"/>
              <a:tailEnd type="none" w="med" len="med"/>
            </a:ln>
          </p:spPr>
        </p:sp>
        <p:sp>
          <p:nvSpPr>
            <p:cNvPr id="63545" name="直接连接符 50238"/>
            <p:cNvSpPr/>
            <p:nvPr/>
          </p:nvSpPr>
          <p:spPr>
            <a:xfrm>
              <a:off x="4560" y="3120"/>
              <a:ext cx="336" cy="0"/>
            </a:xfrm>
            <a:prstGeom prst="line">
              <a:avLst/>
            </a:prstGeom>
            <a:ln w="9525" cap="flat" cmpd="sng">
              <a:solidFill>
                <a:srgbClr val="FFFF00"/>
              </a:solidFill>
              <a:prstDash val="solid"/>
              <a:round/>
              <a:headEnd type="none" w="med" len="med"/>
              <a:tailEnd type="none" w="med" len="med"/>
            </a:ln>
          </p:spPr>
        </p:sp>
        <p:sp>
          <p:nvSpPr>
            <p:cNvPr id="63546" name="直接连接符 50239"/>
            <p:cNvSpPr/>
            <p:nvPr/>
          </p:nvSpPr>
          <p:spPr>
            <a:xfrm flipH="1" flipV="1">
              <a:off x="4272" y="2256"/>
              <a:ext cx="384" cy="48"/>
            </a:xfrm>
            <a:prstGeom prst="line">
              <a:avLst/>
            </a:prstGeom>
            <a:ln w="9525" cap="flat" cmpd="sng">
              <a:solidFill>
                <a:srgbClr val="FFFF00"/>
              </a:solidFill>
              <a:prstDash val="solid"/>
              <a:round/>
              <a:headEnd type="none" w="med" len="med"/>
              <a:tailEnd type="none" w="med" len="med"/>
            </a:ln>
          </p:spPr>
        </p:sp>
        <p:sp>
          <p:nvSpPr>
            <p:cNvPr id="63547" name="直接连接符 50240"/>
            <p:cNvSpPr/>
            <p:nvPr/>
          </p:nvSpPr>
          <p:spPr>
            <a:xfrm>
              <a:off x="1440" y="2160"/>
              <a:ext cx="672" cy="48"/>
            </a:xfrm>
            <a:prstGeom prst="line">
              <a:avLst/>
            </a:prstGeom>
            <a:ln w="9525" cap="flat" cmpd="sng">
              <a:solidFill>
                <a:srgbClr val="FFFF00"/>
              </a:solidFill>
              <a:prstDash val="solid"/>
              <a:round/>
              <a:headEnd type="none" w="med" len="med"/>
              <a:tailEnd type="none" w="med" len="med"/>
            </a:ln>
          </p:spPr>
        </p:sp>
        <p:sp>
          <p:nvSpPr>
            <p:cNvPr id="63548" name="直接连接符 50241"/>
            <p:cNvSpPr/>
            <p:nvPr/>
          </p:nvSpPr>
          <p:spPr>
            <a:xfrm>
              <a:off x="1968" y="2688"/>
              <a:ext cx="768" cy="0"/>
            </a:xfrm>
            <a:prstGeom prst="line">
              <a:avLst/>
            </a:prstGeom>
            <a:ln w="9525" cap="flat" cmpd="sng">
              <a:solidFill>
                <a:srgbClr val="FFFF00"/>
              </a:solidFill>
              <a:prstDash val="solid"/>
              <a:round/>
              <a:headEnd type="none" w="med" len="med"/>
              <a:tailEnd type="none" w="med" len="med"/>
            </a:ln>
          </p:spPr>
        </p:sp>
        <p:sp>
          <p:nvSpPr>
            <p:cNvPr id="63549" name="直接连接符 50242"/>
            <p:cNvSpPr/>
            <p:nvPr/>
          </p:nvSpPr>
          <p:spPr>
            <a:xfrm>
              <a:off x="3408" y="2160"/>
              <a:ext cx="144" cy="624"/>
            </a:xfrm>
            <a:prstGeom prst="line">
              <a:avLst/>
            </a:prstGeom>
            <a:ln w="9525" cap="flat" cmpd="sng">
              <a:solidFill>
                <a:srgbClr val="FFFF00"/>
              </a:solidFill>
              <a:prstDash val="solid"/>
              <a:round/>
              <a:headEnd type="none" w="med" len="med"/>
              <a:tailEnd type="none" w="med" len="med"/>
            </a:ln>
          </p:spPr>
        </p:sp>
        <p:sp>
          <p:nvSpPr>
            <p:cNvPr id="63550" name="直接连接符 50243"/>
            <p:cNvSpPr/>
            <p:nvPr/>
          </p:nvSpPr>
          <p:spPr>
            <a:xfrm flipH="1">
              <a:off x="3360" y="3024"/>
              <a:ext cx="144" cy="384"/>
            </a:xfrm>
            <a:prstGeom prst="line">
              <a:avLst/>
            </a:prstGeom>
            <a:ln w="9525" cap="flat" cmpd="sng">
              <a:solidFill>
                <a:srgbClr val="FFFF00"/>
              </a:solidFill>
              <a:prstDash val="solid"/>
              <a:round/>
              <a:headEnd type="none" w="med" len="med"/>
              <a:tailEnd type="none" w="med" len="med"/>
            </a:ln>
          </p:spPr>
        </p:sp>
      </p:grpSp>
      <p:sp>
        <p:nvSpPr>
          <p:cNvPr id="50245" name="文本框 50244"/>
          <p:cNvSpPr txBox="1"/>
          <p:nvPr/>
        </p:nvSpPr>
        <p:spPr>
          <a:xfrm>
            <a:off x="2960688" y="5419725"/>
            <a:ext cx="4203700" cy="457200"/>
          </a:xfrm>
          <a:prstGeom prst="rect">
            <a:avLst/>
          </a:prstGeom>
          <a:noFill/>
          <a:ln w="9525">
            <a:noFill/>
          </a:ln>
          <a:effectLst>
            <a:outerShdw dist="17961" dir="2699999" algn="ctr" rotWithShape="0">
              <a:schemeClr val="tx2"/>
            </a:outerShdw>
          </a:effectLst>
        </p:spPr>
        <p:txBody>
          <a:bodyPr anchor="t" anchorCtr="0">
            <a:spAutoFit/>
          </a:bodyPr>
          <a:lstStyle/>
          <a:p>
            <a:pPr marL="457200" indent="-457200">
              <a:buSzTx/>
              <a:buFont typeface="Wingdings" panose="05000000000000000000" pitchFamily="2" charset="2"/>
            </a:pPr>
            <a:r>
              <a:rPr lang="zh-CN" altLang="en-US" sz="2400">
                <a:solidFill>
                  <a:schemeClr val="bg1"/>
                </a:solidFill>
                <a:latin typeface="黑体" panose="02010609060101010101" pitchFamily="49" charset="-122"/>
                <a:ea typeface="黑体" panose="02010609060101010101" pitchFamily="49" charset="-122"/>
              </a:rPr>
              <a:t>指挥体制扁平化、网络化</a:t>
            </a:r>
          </a:p>
        </p:txBody>
      </p:sp>
      <p:sp>
        <p:nvSpPr>
          <p:cNvPr id="3" name="矩形 50247"/>
          <p:cNvSpPr>
            <a:spLocks noChangeArrowheads="1"/>
          </p:cNvSpPr>
          <p:nvPr/>
        </p:nvSpPr>
        <p:spPr bwMode="auto">
          <a:xfrm>
            <a:off x="539750" y="1052513"/>
            <a:ext cx="8064500" cy="1373188"/>
          </a:xfrm>
          <a:prstGeom prst="rect">
            <a:avLst/>
          </a:prstGeom>
          <a:noFill/>
          <a:ln w="9525">
            <a:noFill/>
            <a:miter lim="800000"/>
          </a:ln>
          <a:effectLst>
            <a:outerShdw dist="45791" dir="2021404"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在编制问题上，强调精干；强调指挥灵便和有利于合成；强调随着作战方式和武器装备的变化不断进行调整，以形成更高的作战效能。</a:t>
            </a:r>
          </a:p>
        </p:txBody>
      </p:sp>
      <p:sp>
        <p:nvSpPr>
          <p:cNvPr id="63553"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245"/>
                                        </p:tgtEl>
                                        <p:attrNameLst>
                                          <p:attrName>style.visibility</p:attrName>
                                        </p:attrNameLst>
                                      </p:cBhvr>
                                      <p:to>
                                        <p:strVal val="visible"/>
                                      </p:to>
                                    </p:set>
                                    <p:animEffect transition="in" filter="wipe(left)">
                                      <p:cBhvr>
                                        <p:cTn id="11" dur="500"/>
                                        <p:tgtEl>
                                          <p:spTgt spid="5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矩形 51201"/>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pic>
        <p:nvPicPr>
          <p:cNvPr id="51270" name="图片 51269"/>
          <p:cNvPicPr>
            <a:picLocks noChangeAspect="1"/>
          </p:cNvPicPr>
          <p:nvPr/>
        </p:nvPicPr>
        <p:blipFill>
          <a:blip r:embed="rId2"/>
          <a:stretch>
            <a:fillRect/>
          </a:stretch>
        </p:blipFill>
        <p:spPr>
          <a:xfrm>
            <a:off x="2411760" y="2880929"/>
            <a:ext cx="3609975" cy="3644900"/>
          </a:xfrm>
          <a:prstGeom prst="rect">
            <a:avLst/>
          </a:prstGeom>
          <a:noFill/>
          <a:ln w="9525">
            <a:noFill/>
          </a:ln>
        </p:spPr>
      </p:pic>
      <p:pic>
        <p:nvPicPr>
          <p:cNvPr id="51271" name="图片 51270"/>
          <p:cNvPicPr>
            <a:picLocks noChangeAspect="1"/>
          </p:cNvPicPr>
          <p:nvPr/>
        </p:nvPicPr>
        <p:blipFill>
          <a:blip r:embed="rId3"/>
          <a:stretch>
            <a:fillRect/>
          </a:stretch>
        </p:blipFill>
        <p:spPr>
          <a:xfrm>
            <a:off x="5487987" y="2880929"/>
            <a:ext cx="3811587" cy="3638550"/>
          </a:xfrm>
          <a:prstGeom prst="rect">
            <a:avLst/>
          </a:prstGeom>
          <a:noFill/>
          <a:ln w="9525">
            <a:noFill/>
          </a:ln>
        </p:spPr>
      </p:pic>
      <p:sp>
        <p:nvSpPr>
          <p:cNvPr id="51272" name="矩形 51271"/>
          <p:cNvSpPr>
            <a:spLocks noChangeArrowheads="1"/>
          </p:cNvSpPr>
          <p:nvPr/>
        </p:nvSpPr>
        <p:spPr bwMode="auto">
          <a:xfrm>
            <a:off x="755576" y="908720"/>
            <a:ext cx="8137600" cy="1384995"/>
          </a:xfrm>
          <a:prstGeom prst="rect">
            <a:avLst/>
          </a:prstGeom>
          <a:noFill/>
          <a:ln w="9525">
            <a:noFill/>
            <a:miter lim="800000"/>
          </a:ln>
          <a:effectLst>
            <a:outerShdw dist="45791" dir="2021404" algn="ctr" rotWithShape="0">
              <a:schemeClr val="tx1"/>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rPr>
              <a:t>　　在装备问题上，强调一定要争取有更多的时间，把装备搞上去；用裁减员额省下的钱更新装备；在现有的国力下加速改进军队的装备。</a:t>
            </a:r>
          </a:p>
        </p:txBody>
      </p:sp>
      <p:sp>
        <p:nvSpPr>
          <p:cNvPr id="64517"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5" name="文本框 4">
            <a:extLst>
              <a:ext uri="{FF2B5EF4-FFF2-40B4-BE49-F238E27FC236}">
                <a16:creationId xmlns:a16="http://schemas.microsoft.com/office/drawing/2014/main" id="{82B23F50-A358-882F-6EE7-7DF76A92349B}"/>
              </a:ext>
            </a:extLst>
          </p:cNvPr>
          <p:cNvSpPr txBox="1"/>
          <p:nvPr/>
        </p:nvSpPr>
        <p:spPr>
          <a:xfrm>
            <a:off x="1126087" y="2306551"/>
            <a:ext cx="5748690" cy="584775"/>
          </a:xfrm>
          <a:prstGeom prst="rect">
            <a:avLst/>
          </a:prstGeom>
          <a:noFill/>
        </p:spPr>
        <p:txBody>
          <a:bodyPr wrap="none" rtlCol="0">
            <a:spAutoFit/>
          </a:bodyPr>
          <a:lstStyle/>
          <a:p>
            <a:r>
              <a:rPr lang="zh-CN" altLang="en-US" sz="3200" dirty="0"/>
              <a:t>精兵</a:t>
            </a:r>
            <a:r>
              <a:rPr lang="en-US" altLang="zh-CN" sz="3200" dirty="0"/>
              <a:t>+</a:t>
            </a:r>
            <a:r>
              <a:rPr lang="zh-CN" altLang="en-US" sz="3200" dirty="0"/>
              <a:t>强火力</a:t>
            </a:r>
            <a:r>
              <a:rPr lang="en-US" altLang="zh-CN" sz="3200" dirty="0"/>
              <a:t>+</a:t>
            </a:r>
            <a:r>
              <a:rPr lang="zh-CN" altLang="en-US" sz="3200" dirty="0"/>
              <a:t>强信息力</a:t>
            </a:r>
            <a:r>
              <a:rPr lang="en-US" altLang="zh-CN" sz="3200" dirty="0"/>
              <a:t>+</a:t>
            </a:r>
            <a:r>
              <a:rPr lang="zh-CN" altLang="en-US" sz="3200" dirty="0"/>
              <a:t>强算力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1272"/>
                                        </p:tgtEl>
                                        <p:attrNameLst>
                                          <p:attrName>style.visibility</p:attrName>
                                        </p:attrNameLst>
                                      </p:cBhvr>
                                      <p:to>
                                        <p:strVal val="visible"/>
                                      </p:to>
                                    </p:set>
                                    <p:animEffect transition="in" filter="wipe(up)">
                                      <p:cBhvr>
                                        <p:cTn id="7" dur="500"/>
                                        <p:tgtEl>
                                          <p:spTgt spid="51272"/>
                                        </p:tgtEl>
                                      </p:cBhvr>
                                    </p:animEffect>
                                  </p:childTnLst>
                                </p:cTn>
                              </p:par>
                            </p:childTnLst>
                          </p:cTn>
                        </p:par>
                        <p:par>
                          <p:cTn id="8" fill="hold">
                            <p:stCondLst>
                              <p:cond delay="500"/>
                            </p:stCondLst>
                            <p:childTnLst>
                              <p:par>
                                <p:cTn id="9" presetID="18" presetClass="entr" presetSubtype="9" fill="hold" nodeType="afterEffect">
                                  <p:stCondLst>
                                    <p:cond delay="0"/>
                                  </p:stCondLst>
                                  <p:childTnLst>
                                    <p:set>
                                      <p:cBhvr>
                                        <p:cTn id="10" dur="1" fill="hold">
                                          <p:stCondLst>
                                            <p:cond delay="0"/>
                                          </p:stCondLst>
                                        </p:cTn>
                                        <p:tgtEl>
                                          <p:spTgt spid="51270"/>
                                        </p:tgtEl>
                                        <p:attrNameLst>
                                          <p:attrName>style.visibility</p:attrName>
                                        </p:attrNameLst>
                                      </p:cBhvr>
                                      <p:to>
                                        <p:strVal val="visible"/>
                                      </p:to>
                                    </p:set>
                                    <p:animEffect transition="in" filter="strips(upLeft)">
                                      <p:cBhvr>
                                        <p:cTn id="11" dur="1000"/>
                                        <p:tgtEl>
                                          <p:spTgt spid="51270"/>
                                        </p:tgtEl>
                                      </p:cBhvr>
                                    </p:animEffect>
                                  </p:childTnLst>
                                </p:cTn>
                              </p:par>
                            </p:childTnLst>
                          </p:cTn>
                        </p:par>
                        <p:par>
                          <p:cTn id="12" fill="hold">
                            <p:stCondLst>
                              <p:cond delay="1500"/>
                            </p:stCondLst>
                            <p:childTnLst>
                              <p:par>
                                <p:cTn id="13" presetID="18" presetClass="entr" presetSubtype="3" fill="hold" nodeType="afterEffect">
                                  <p:stCondLst>
                                    <p:cond delay="0"/>
                                  </p:stCondLst>
                                  <p:childTnLst>
                                    <p:set>
                                      <p:cBhvr>
                                        <p:cTn id="14" dur="1" fill="hold">
                                          <p:stCondLst>
                                            <p:cond delay="0"/>
                                          </p:stCondLst>
                                        </p:cTn>
                                        <p:tgtEl>
                                          <p:spTgt spid="51271"/>
                                        </p:tgtEl>
                                        <p:attrNameLst>
                                          <p:attrName>style.visibility</p:attrName>
                                        </p:attrNameLst>
                                      </p:cBhvr>
                                      <p:to>
                                        <p:strVal val="visible"/>
                                      </p:to>
                                    </p:set>
                                    <p:animEffect transition="in" filter="strips(upRight)">
                                      <p:cBhvr>
                                        <p:cTn id="15" dur="1000"/>
                                        <p:tgtEl>
                                          <p:spTgt spid="5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5939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59395" name="矩形 59394"/>
          <p:cNvSpPr>
            <a:spLocks noChangeArrowheads="1"/>
          </p:cNvSpPr>
          <p:nvPr/>
        </p:nvSpPr>
        <p:spPr bwMode="auto">
          <a:xfrm>
            <a:off x="1087438" y="2200911"/>
            <a:ext cx="7372350" cy="1198880"/>
          </a:xfrm>
          <a:prstGeom prst="rect">
            <a:avLst/>
          </a:prstGeom>
          <a:noFill/>
          <a:ln w="9525">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a:ln>
                  <a:noFill/>
                </a:ln>
                <a:solidFill>
                  <a:srgbClr val="FFFF00"/>
                </a:solidFill>
                <a:effectLst/>
                <a:uLnTx/>
                <a:uFillTx/>
                <a:latin typeface="楷体_GB2312" pitchFamily="49" charset="-122"/>
                <a:ea typeface="楷体_GB2312" pitchFamily="49" charset="-122"/>
                <a:cs typeface="+mn-cs"/>
              </a:rPr>
              <a:t>　　（六）关于保持人民军队性质和新形势下发扬优良传统 </a:t>
            </a:r>
          </a:p>
        </p:txBody>
      </p:sp>
      <p:sp>
        <p:nvSpPr>
          <p:cNvPr id="70659"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slide(fromRight)">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矩形 8908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pic>
        <p:nvPicPr>
          <p:cNvPr id="89092" name="图片 89091" descr="未标题-1"/>
          <p:cNvPicPr>
            <a:picLocks noChangeAspect="1"/>
          </p:cNvPicPr>
          <p:nvPr/>
        </p:nvPicPr>
        <p:blipFill>
          <a:blip r:embed="rId2"/>
          <a:srcRect t="7303" b="14731"/>
          <a:stretch>
            <a:fillRect/>
          </a:stretch>
        </p:blipFill>
        <p:spPr>
          <a:xfrm>
            <a:off x="684213" y="3500438"/>
            <a:ext cx="7848600" cy="2447925"/>
          </a:xfrm>
          <a:prstGeom prst="rect">
            <a:avLst/>
          </a:prstGeom>
          <a:noFill/>
          <a:ln w="28575" cap="flat" cmpd="sng">
            <a:solidFill>
              <a:schemeClr val="bg1"/>
            </a:solidFill>
            <a:prstDash val="solid"/>
            <a:miter/>
            <a:headEnd type="none" w="med" len="med"/>
            <a:tailEnd type="none" w="med" len="med"/>
          </a:ln>
        </p:spPr>
      </p:pic>
      <p:sp>
        <p:nvSpPr>
          <p:cNvPr id="89093" name="文本框 89092"/>
          <p:cNvSpPr txBox="1"/>
          <p:nvPr/>
        </p:nvSpPr>
        <p:spPr>
          <a:xfrm>
            <a:off x="539750" y="1768475"/>
            <a:ext cx="8280400" cy="1373188"/>
          </a:xfrm>
          <a:prstGeom prst="rect">
            <a:avLst/>
          </a:prstGeom>
          <a:noFill/>
          <a:ln w="9525">
            <a:noFill/>
          </a:ln>
          <a:effectLst>
            <a:outerShdw dist="56796" dir="1593903" algn="ctr" rotWithShape="0">
              <a:schemeClr val="tx1"/>
            </a:outerShdw>
          </a:effectLst>
        </p:spPr>
        <p:txBody>
          <a:bodyPr anchor="t" anchorCtr="0">
            <a:spAutoFit/>
          </a:bodyPr>
          <a:lstStyle/>
          <a:p>
            <a:pPr>
              <a:buSzTx/>
            </a:pPr>
            <a:r>
              <a:rPr lang="zh-CN" altLang="en-US">
                <a:latin typeface="黑体" panose="02010609060101010101" pitchFamily="49" charset="-122"/>
                <a:ea typeface="黑体" panose="02010609060101010101" pitchFamily="49" charset="-122"/>
              </a:rPr>
              <a:t>　　牢牢地把军队置于党的领导之下，听从党中央的指挥和调动，使之永远作为党的军队、社会主义国家的军队、人民的军队而存在和发展。</a:t>
            </a:r>
          </a:p>
        </p:txBody>
      </p:sp>
      <p:sp>
        <p:nvSpPr>
          <p:cNvPr id="89094" name="矩形 89093"/>
          <p:cNvSpPr>
            <a:spLocks noChangeArrowheads="1"/>
          </p:cNvSpPr>
          <p:nvPr/>
        </p:nvSpPr>
        <p:spPr bwMode="auto">
          <a:xfrm>
            <a:off x="614363" y="981075"/>
            <a:ext cx="7918450" cy="579438"/>
          </a:xfrm>
          <a:prstGeom prst="rect">
            <a:avLst/>
          </a:prstGeom>
          <a:noFill/>
          <a:ln w="9525">
            <a:noFill/>
            <a:miter lim="800000"/>
          </a:ln>
          <a:effectLst>
            <a:outerShdw dist="45791" dir="2021404" algn="ctr" rotWithShape="0">
              <a:schemeClr val="tx1"/>
            </a:outerShdw>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n-cs"/>
              </a:rPr>
              <a:t>把政治建军放在首位</a:t>
            </a:r>
          </a:p>
        </p:txBody>
      </p:sp>
      <p:sp>
        <p:nvSpPr>
          <p:cNvPr id="7168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094"/>
                                        </p:tgtEl>
                                        <p:attrNameLst>
                                          <p:attrName>style.visibility</p:attrName>
                                        </p:attrNameLst>
                                      </p:cBhvr>
                                      <p:to>
                                        <p:strVal val="visible"/>
                                      </p:to>
                                    </p:set>
                                    <p:animEffect transition="in" filter="fade">
                                      <p:cBhvr>
                                        <p:cTn id="7" dur="1000"/>
                                        <p:tgtEl>
                                          <p:spTgt spid="89094"/>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strips(downRight)">
                                      <p:cBhvr>
                                        <p:cTn id="11" dur="1000"/>
                                        <p:tgtEl>
                                          <p:spTgt spid="89093"/>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89092"/>
                                        </p:tgtEl>
                                        <p:attrNameLst>
                                          <p:attrName>style.visibility</p:attrName>
                                        </p:attrNameLst>
                                      </p:cBhvr>
                                      <p:to>
                                        <p:strVal val="visible"/>
                                      </p:to>
                                    </p:set>
                                    <p:animEffect transition="in" filter="barn(outVertical)">
                                      <p:cBhvr>
                                        <p:cTn id="15" dur="500"/>
                                        <p:tgtEl>
                                          <p:spTgt spid="8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p:bldP spid="8909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213001" name="矩形 213000"/>
          <p:cNvSpPr/>
          <p:nvPr/>
        </p:nvSpPr>
        <p:spPr>
          <a:xfrm>
            <a:off x="254000" y="1049338"/>
            <a:ext cx="4959350" cy="5016500"/>
          </a:xfrm>
          <a:prstGeom prst="rect">
            <a:avLst/>
          </a:prstGeom>
          <a:noFill/>
          <a:ln w="9525">
            <a:noFill/>
          </a:ln>
        </p:spPr>
        <p:txBody>
          <a:bodyPr anchor="t" anchorCtr="0">
            <a:spAutoFit/>
          </a:bodyPr>
          <a:lstStyle/>
          <a:p>
            <a:r>
              <a:rPr lang="zh-CN" altLang="en-US" sz="3200" b="0" dirty="0">
                <a:solidFill>
                  <a:schemeClr val="bg1"/>
                </a:solidFill>
                <a:latin typeface="Arial" panose="020B0604020202020204" pitchFamily="34" charset="0"/>
                <a:ea typeface="黑体" panose="02010609060101010101" pitchFamily="49" charset="-122"/>
              </a:rPr>
              <a:t>       邓小平新时期军队建设思想是关于相对和平时期人民军队建设的理论，同时也包括现代战争、国防建设和军事战略思想，是新的历史条件下对毛泽东军事思想的继承和发展，实现了中国共产党国防和军事理论的第二次历史性飞跃。</a:t>
            </a:r>
          </a:p>
        </p:txBody>
      </p:sp>
      <p:pic>
        <p:nvPicPr>
          <p:cNvPr id="16387" name="图片 3"/>
          <p:cNvPicPr>
            <a:picLocks noChangeAspect="1"/>
          </p:cNvPicPr>
          <p:nvPr/>
        </p:nvPicPr>
        <p:blipFill>
          <a:blip r:embed="rId2"/>
          <a:stretch>
            <a:fillRect/>
          </a:stretch>
        </p:blipFill>
        <p:spPr>
          <a:xfrm>
            <a:off x="5880100" y="1049338"/>
            <a:ext cx="2686050" cy="2286000"/>
          </a:xfrm>
          <a:prstGeom prst="rect">
            <a:avLst/>
          </a:prstGeom>
          <a:noFill/>
          <a:ln w="9525">
            <a:noFill/>
          </a:ln>
        </p:spPr>
      </p:pic>
      <p:pic>
        <p:nvPicPr>
          <p:cNvPr id="16388" name="图片 4"/>
          <p:cNvPicPr>
            <a:picLocks noChangeAspect="1"/>
          </p:cNvPicPr>
          <p:nvPr/>
        </p:nvPicPr>
        <p:blipFill>
          <a:blip r:embed="rId3"/>
          <a:stretch>
            <a:fillRect/>
          </a:stretch>
        </p:blipFill>
        <p:spPr>
          <a:xfrm>
            <a:off x="5532438" y="3543300"/>
            <a:ext cx="3379787" cy="2286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001"/>
                                        </p:tgtEl>
                                        <p:attrNameLst>
                                          <p:attrName>style.visibility</p:attrName>
                                        </p:attrNameLst>
                                      </p:cBhvr>
                                      <p:to>
                                        <p:strVal val="visible"/>
                                      </p:to>
                                    </p:set>
                                    <p:animEffect transition="in" filter="wipe(left)">
                                      <p:cBhvr>
                                        <p:cTn id="7" dur="500"/>
                                        <p:tgtEl>
                                          <p:spTgt spid="213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77826" name="矩形 58369"/>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58373" name="矩形 58372"/>
          <p:cNvSpPr>
            <a:spLocks noChangeArrowheads="1"/>
          </p:cNvSpPr>
          <p:nvPr/>
        </p:nvSpPr>
        <p:spPr bwMode="auto">
          <a:xfrm>
            <a:off x="412750" y="1316038"/>
            <a:ext cx="8407400" cy="2041525"/>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把坚持对军人进行党的信念、对社会主义的信念，对改革开放的信心教育放在首位，以保证党对军队的绝对领导，保证无产阶级军队性质永不变色。 </a:t>
            </a:r>
          </a:p>
        </p:txBody>
      </p:sp>
      <p:sp>
        <p:nvSpPr>
          <p:cNvPr id="72708"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wipe(left)">
                                      <p:cBhvr>
                                        <p:cTn id="7" dur="500"/>
                                        <p:tgtEl>
                                          <p:spTgt spid="58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7" name="图片 105476" descr="未标题-1"/>
          <p:cNvPicPr>
            <a:picLocks noChangeAspect="1"/>
          </p:cNvPicPr>
          <p:nvPr/>
        </p:nvPicPr>
        <p:blipFill>
          <a:blip r:embed="rId2"/>
          <a:srcRect l="7060" t="24461" r="8299" b="27177"/>
          <a:stretch>
            <a:fillRect/>
          </a:stretch>
        </p:blipFill>
        <p:spPr>
          <a:xfrm>
            <a:off x="-152400" y="3860800"/>
            <a:ext cx="9324975" cy="2997200"/>
          </a:xfrm>
          <a:prstGeom prst="rect">
            <a:avLst/>
          </a:prstGeom>
          <a:noFill/>
          <a:ln w="9525">
            <a:noFill/>
          </a:ln>
        </p:spPr>
      </p:pic>
      <p:sp>
        <p:nvSpPr>
          <p:cNvPr id="78850" name="矩形 105473"/>
          <p:cNvSpPr>
            <a:spLocks noChangeArrowheads="1"/>
          </p:cNvSpPr>
          <p:nvPr/>
        </p:nvSpPr>
        <p:spPr bwMode="auto">
          <a:xfrm>
            <a:off x="349250" y="6156325"/>
            <a:ext cx="5010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二、邓小平新时期军队建设思想的主要内容</a:t>
            </a:r>
          </a:p>
        </p:txBody>
      </p:sp>
      <p:sp>
        <p:nvSpPr>
          <p:cNvPr id="105475" name="矩形 105474"/>
          <p:cNvSpPr>
            <a:spLocks noChangeArrowheads="1"/>
          </p:cNvSpPr>
          <p:nvPr/>
        </p:nvSpPr>
        <p:spPr bwMode="auto">
          <a:xfrm>
            <a:off x="684213" y="1404938"/>
            <a:ext cx="8064500" cy="2528888"/>
          </a:xfrm>
          <a:prstGeom prst="rect">
            <a:avLst/>
          </a:prstGeom>
          <a:noFill/>
          <a:ln w="9525">
            <a:noFill/>
            <a:miter lim="800000"/>
          </a:ln>
          <a:effectLst>
            <a:outerShdw dist="45791" dir="2021404"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邓小平同志认真总结历史的教训，彻底摒弃了过去搞政治运动、搞群众斗群众的做法，避免残酷斗争、无情打击的历史悲剧重演，以造成一个生动活泼的政治局面，保证革命化建设的健康进行。 </a:t>
            </a:r>
          </a:p>
        </p:txBody>
      </p:sp>
      <p:sp>
        <p:nvSpPr>
          <p:cNvPr id="7373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fade">
                                      <p:cBhvr>
                                        <p:cTn id="7" dur="500"/>
                                        <p:tgtEl>
                                          <p:spTgt spid="1054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5475"/>
                                        </p:tgtEl>
                                        <p:attrNameLst>
                                          <p:attrName>style.visibility</p:attrName>
                                        </p:attrNameLst>
                                      </p:cBhvr>
                                      <p:to>
                                        <p:strVal val="visible"/>
                                      </p:to>
                                    </p:set>
                                    <p:animEffect transition="in" filter="fade">
                                      <p:cBhvr>
                                        <p:cTn id="11" dur="2000"/>
                                        <p:tgtEl>
                                          <p:spTgt spid="10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74753"/>
          <p:cNvSpPr>
            <a:spLocks noChangeArrowheads="1"/>
          </p:cNvSpPr>
          <p:nvPr/>
        </p:nvSpPr>
        <p:spPr bwMode="auto">
          <a:xfrm>
            <a:off x="898525" y="1870075"/>
            <a:ext cx="7561263" cy="3935413"/>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本讲介绍了邓小平新时期军队建设思想的形成、主要内容、历史地位和实践意义。邓小平新时期军队建设思想继承和发展了毛泽东军事思想，成功地把马克思主义军事理论与中国军队建设实践相结合，创造性地解决了和平时期军队建设的方针、政策和原则等一系列重大问题，形成了完整的科学理论体系，指引我军建设进入了一个新的历史发展阶段，在繁荣中国化马克思主义军队理论中做出了卓越贡献。</a:t>
            </a:r>
          </a:p>
        </p:txBody>
      </p:sp>
      <p:sp>
        <p:nvSpPr>
          <p:cNvPr id="2" name="矩形 74755"/>
          <p:cNvSpPr>
            <a:spLocks noTextEdit="1"/>
          </p:cNvSpPr>
          <p:nvPr/>
        </p:nvSpPr>
        <p:spPr>
          <a:xfrm>
            <a:off x="3060700" y="981075"/>
            <a:ext cx="2735263" cy="7556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小　结</a:t>
            </a:r>
          </a:p>
        </p:txBody>
      </p:sp>
      <p:sp>
        <p:nvSpPr>
          <p:cNvPr id="7475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slide(fromBottom)">
                                      <p:cBhvr>
                                        <p:cTn id="7" dur="50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77828"/>
          <p:cNvSpPr>
            <a:spLocks noTextEdit="1"/>
          </p:cNvSpPr>
          <p:nvPr/>
        </p:nvSpPr>
        <p:spPr>
          <a:xfrm>
            <a:off x="3276600" y="1122363"/>
            <a:ext cx="2735263" cy="793750"/>
          </a:xfrm>
          <a:prstGeom prst="rect">
            <a:avLst/>
          </a:prstGeom>
        </p:spPr>
        <p:txBody>
          <a:bodyPr wrap="none" fromWordArt="1">
            <a:prstTxWarp prst="textPlain">
              <a:avLst>
                <a:gd name="adj" fmla="val 50000"/>
              </a:avLst>
            </a:prstTxWarp>
            <a:normAutofit/>
          </a:bodyPr>
          <a:lstStyle/>
          <a:p>
            <a:pPr algn="l"/>
            <a:r>
              <a:rPr lang="zh-CN" altLang="en-US" sz="3600" b="1">
                <a:ln w="9525" cap="flat" cmpd="sng">
                  <a:solidFill>
                    <a:srgbClr val="000000"/>
                  </a:solidFill>
                  <a:prstDash val="solid"/>
                  <a:round/>
                  <a:headEnd type="none" w="med" len="med"/>
                  <a:tailEnd type="none" w="med" len="med"/>
                </a:ln>
                <a:solidFill>
                  <a:srgbClr val="FFFF00"/>
                </a:solidFill>
                <a:effectLst>
                  <a:outerShdw dist="35921" dir="2699999" algn="ctr" rotWithShape="0">
                    <a:srgbClr val="808080">
                      <a:alpha val="79999"/>
                    </a:srgbClr>
                  </a:outerShdw>
                </a:effectLst>
                <a:latin typeface="华文行楷" panose="02010800040101010101" pitchFamily="2" charset="-122"/>
                <a:ea typeface="华文行楷" panose="02010800040101010101" pitchFamily="2" charset="-122"/>
              </a:rPr>
              <a:t>思考题</a:t>
            </a:r>
          </a:p>
        </p:txBody>
      </p:sp>
      <p:sp>
        <p:nvSpPr>
          <p:cNvPr id="77830" name="矩形 77829"/>
          <p:cNvSpPr>
            <a:spLocks noChangeArrowheads="1"/>
          </p:cNvSpPr>
          <p:nvPr/>
        </p:nvSpPr>
        <p:spPr bwMode="auto">
          <a:xfrm>
            <a:off x="1187450" y="2122488"/>
            <a:ext cx="6769100" cy="946150"/>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１、国防和军队建设指导思想实行战略性</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转变的实质是什么？</a:t>
            </a:r>
          </a:p>
        </p:txBody>
      </p:sp>
      <p:sp>
        <p:nvSpPr>
          <p:cNvPr id="77831" name="矩形 77830"/>
          <p:cNvSpPr>
            <a:spLocks noChangeArrowheads="1"/>
          </p:cNvSpPr>
          <p:nvPr/>
        </p:nvSpPr>
        <p:spPr bwMode="auto">
          <a:xfrm>
            <a:off x="1187450" y="3343275"/>
            <a:ext cx="6335713" cy="519113"/>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２、中国的军事战略方针是什么？</a:t>
            </a:r>
          </a:p>
        </p:txBody>
      </p:sp>
      <p:sp>
        <p:nvSpPr>
          <p:cNvPr id="77832" name="矩形 77831"/>
          <p:cNvSpPr>
            <a:spLocks noChangeArrowheads="1"/>
          </p:cNvSpPr>
          <p:nvPr/>
        </p:nvSpPr>
        <p:spPr bwMode="auto">
          <a:xfrm>
            <a:off x="1187450" y="4137025"/>
            <a:ext cx="6624638" cy="519113"/>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３、军队现代化建设的主要内容是什么？</a:t>
            </a:r>
          </a:p>
        </p:txBody>
      </p:sp>
      <p:sp>
        <p:nvSpPr>
          <p:cNvPr id="77833" name="矩形 77832"/>
          <p:cNvSpPr>
            <a:spLocks noChangeArrowheads="1"/>
          </p:cNvSpPr>
          <p:nvPr/>
        </p:nvSpPr>
        <p:spPr bwMode="auto">
          <a:xfrm>
            <a:off x="1187450" y="4930775"/>
            <a:ext cx="7056438" cy="946150"/>
          </a:xfrm>
          <a:prstGeom prst="rect">
            <a:avLst/>
          </a:prstGeom>
          <a:noFill/>
          <a:ln w="9525">
            <a:noFill/>
            <a:miter lim="800000"/>
          </a:ln>
          <a:effectLst>
            <a:outerShdw dist="56796" dir="1593903" algn="ctr" rotWithShape="0">
              <a:schemeClr val="tx2"/>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４、邓小平新时期军队建设思想的地位和</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　　作用是什么？</a:t>
            </a:r>
          </a:p>
        </p:txBody>
      </p:sp>
      <p:sp>
        <p:nvSpPr>
          <p:cNvPr id="75782"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1000" fill="hold"/>
                                        <p:tgtEl>
                                          <p:spTgt spid="83970"/>
                                        </p:tgtEl>
                                        <p:attrNameLst>
                                          <p:attrName>ppt_w</p:attrName>
                                        </p:attrNameLst>
                                      </p:cBhvr>
                                      <p:tavLst>
                                        <p:tav tm="0">
                                          <p:val>
                                            <p:fltVal val="0"/>
                                          </p:val>
                                        </p:tav>
                                        <p:tav tm="100000">
                                          <p:val>
                                            <p:strVal val="#ppt_w"/>
                                          </p:val>
                                        </p:tav>
                                      </p:tavLst>
                                    </p:anim>
                                    <p:anim calcmode="lin" valueType="num">
                                      <p:cBhvr>
                                        <p:cTn id="8" dur="1000" fill="hold"/>
                                        <p:tgtEl>
                                          <p:spTgt spid="83970"/>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77830"/>
                                        </p:tgtEl>
                                        <p:attrNameLst>
                                          <p:attrName>style.visibility</p:attrName>
                                        </p:attrNameLst>
                                      </p:cBhvr>
                                      <p:to>
                                        <p:strVal val="visible"/>
                                      </p:to>
                                    </p:set>
                                    <p:animEffect transition="in" filter="wipe(left)">
                                      <p:cBhvr>
                                        <p:cTn id="12" dur="1000"/>
                                        <p:tgtEl>
                                          <p:spTgt spid="77830"/>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77831"/>
                                        </p:tgtEl>
                                        <p:attrNameLst>
                                          <p:attrName>style.visibility</p:attrName>
                                        </p:attrNameLst>
                                      </p:cBhvr>
                                      <p:to>
                                        <p:strVal val="visible"/>
                                      </p:to>
                                    </p:set>
                                    <p:animEffect transition="in" filter="wipe(left)">
                                      <p:cBhvr>
                                        <p:cTn id="16" dur="1000"/>
                                        <p:tgtEl>
                                          <p:spTgt spid="77831"/>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77832"/>
                                        </p:tgtEl>
                                        <p:attrNameLst>
                                          <p:attrName>style.visibility</p:attrName>
                                        </p:attrNameLst>
                                      </p:cBhvr>
                                      <p:to>
                                        <p:strVal val="visible"/>
                                      </p:to>
                                    </p:set>
                                    <p:animEffect transition="in" filter="wipe(left)">
                                      <p:cBhvr>
                                        <p:cTn id="20" dur="1000"/>
                                        <p:tgtEl>
                                          <p:spTgt spid="77832"/>
                                        </p:tgtEl>
                                      </p:cBhvr>
                                    </p:animEffect>
                                  </p:childTnLst>
                                </p:cTn>
                              </p:par>
                            </p:childTnLst>
                          </p:cTn>
                        </p:par>
                        <p:par>
                          <p:cTn id="21" fill="hold">
                            <p:stCondLst>
                              <p:cond delay="4000"/>
                            </p:stCondLst>
                            <p:childTnLst>
                              <p:par>
                                <p:cTn id="22" presetID="22" presetClass="entr" presetSubtype="8" fill="hold" grpId="0" nodeType="afterEffect">
                                  <p:stCondLst>
                                    <p:cond delay="0"/>
                                  </p:stCondLst>
                                  <p:childTnLst>
                                    <p:set>
                                      <p:cBhvr>
                                        <p:cTn id="23" dur="1" fill="hold">
                                          <p:stCondLst>
                                            <p:cond delay="0"/>
                                          </p:stCondLst>
                                        </p:cTn>
                                        <p:tgtEl>
                                          <p:spTgt spid="77833"/>
                                        </p:tgtEl>
                                        <p:attrNameLst>
                                          <p:attrName>style.visibility</p:attrName>
                                        </p:attrNameLst>
                                      </p:cBhvr>
                                      <p:to>
                                        <p:strVal val="visible"/>
                                      </p:to>
                                    </p:set>
                                    <p:animEffect transition="in" filter="wipe(left)">
                                      <p:cBhvr>
                                        <p:cTn id="24" dur="1000"/>
                                        <p:tgtEl>
                                          <p:spTgt spid="77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p:bldP spid="77831" grpId="0"/>
      <p:bldP spid="77832" grpId="0"/>
      <p:bldP spid="778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9AF028-34C5-4E82-4C66-2B913FE1C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8049" cy="6858000"/>
          </a:xfrm>
          <a:prstGeom prst="rect">
            <a:avLst/>
          </a:prstGeom>
        </p:spPr>
      </p:pic>
      <p:sp>
        <p:nvSpPr>
          <p:cNvPr id="7" name="文本框 6">
            <a:extLst>
              <a:ext uri="{FF2B5EF4-FFF2-40B4-BE49-F238E27FC236}">
                <a16:creationId xmlns:a16="http://schemas.microsoft.com/office/drawing/2014/main" id="{8FE3B73F-9D5C-5A5F-5906-1C26DD631807}"/>
              </a:ext>
            </a:extLst>
          </p:cNvPr>
          <p:cNvSpPr txBox="1"/>
          <p:nvPr/>
        </p:nvSpPr>
        <p:spPr>
          <a:xfrm>
            <a:off x="5220072" y="188640"/>
            <a:ext cx="3779912" cy="612475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10</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年前，</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2014</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年</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8</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月</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20</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日，在纪念邓小平同志诞辰</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110</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周年座谈会上，习近平总书记指出，邓小平同志对党和人民的贡献，是历史性的，也是世界性的。</a:t>
            </a:r>
            <a:endPar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与</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10</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年前的讲话相比，总书记在今年这次座谈会上新增了</a:t>
            </a:r>
            <a:r>
              <a:rPr kumimoji="0" lang="zh-CN" altLang="en-US" sz="2800" b="0" i="0" u="none" strike="noStrike" kern="1200" cap="none" spc="0" normalizeH="0" baseline="0" noProof="0" dirty="0">
                <a:ln>
                  <a:noFill/>
                </a:ln>
                <a:solidFill>
                  <a:srgbClr val="FF0000"/>
                </a:solidFill>
                <a:effectLst/>
                <a:highlight>
                  <a:srgbClr val="FFFF00"/>
                </a:highlight>
                <a:uLnTx/>
                <a:uFillTx/>
                <a:latin typeface="PingFang SC"/>
                <a:ea typeface="黑体" panose="02010609060101010101" pitchFamily="49" charset="-122"/>
                <a:cs typeface="+mn-cs"/>
              </a:rPr>
              <a:t>“为世界和平和发展作出重大贡献的伟大国际主义者”</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等表述。（</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2024</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年</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8</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月</a:t>
            </a:r>
            <a:r>
              <a:rPr kumimoji="0" lang="en-US" altLang="zh-CN"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20</a:t>
            </a:r>
            <a:r>
              <a:rPr kumimoji="0" lang="zh-CN" altLang="en-US" sz="2800" b="0" i="0" u="none" strike="noStrike" kern="1200" cap="none" spc="0" normalizeH="0" baseline="0" noProof="0" dirty="0">
                <a:ln>
                  <a:noFill/>
                </a:ln>
                <a:solidFill>
                  <a:srgbClr val="333333"/>
                </a:solidFill>
                <a:effectLst/>
                <a:highlight>
                  <a:srgbClr val="FFFFFF"/>
                </a:highlight>
                <a:uLnTx/>
                <a:uFillTx/>
                <a:latin typeface="PingFang SC"/>
                <a:ea typeface="黑体" panose="02010609060101010101" pitchFamily="49" charset="-122"/>
                <a:cs typeface="+mn-cs"/>
              </a:rPr>
              <a:t>日）</a:t>
            </a:r>
            <a:endParaRPr kumimoji="0" lang="zh-CN" altLang="en-US" sz="28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55560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矩形 97282"/>
          <p:cNvSpPr>
            <a:spLocks noChangeArrowheads="1"/>
          </p:cNvSpPr>
          <p:nvPr/>
        </p:nvSpPr>
        <p:spPr bwMode="auto">
          <a:xfrm>
            <a:off x="1066800" y="1600200"/>
            <a:ext cx="7239000" cy="1190625"/>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一、邓小平新时期军队建设思想的      </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       形成 </a:t>
            </a:r>
          </a:p>
        </p:txBody>
      </p:sp>
      <p:sp>
        <p:nvSpPr>
          <p:cNvPr id="97284" name="矩形 97283"/>
          <p:cNvSpPr>
            <a:spLocks noChangeArrowheads="1"/>
          </p:cNvSpPr>
          <p:nvPr/>
        </p:nvSpPr>
        <p:spPr bwMode="auto">
          <a:xfrm>
            <a:off x="1066800" y="2935288"/>
            <a:ext cx="7239000" cy="1190625"/>
          </a:xfrm>
          <a:prstGeom prst="rect">
            <a:avLst/>
          </a:prstGeom>
          <a:noFill/>
          <a:ln w="9525">
            <a:noFill/>
            <a:miter lim="800000"/>
          </a:ln>
          <a:effectLst>
            <a:outerShdw dist="35921"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二、邓小平新时期军队建设思想的 </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1200" cap="none" spc="0" normalizeH="0" baseline="0" noProof="0">
                <a:ln>
                  <a:noFill/>
                </a:ln>
                <a:solidFill>
                  <a:srgbClr val="FFFF00"/>
                </a:solidFill>
                <a:effectLst/>
                <a:uLnTx/>
                <a:uFillTx/>
                <a:latin typeface="方正大黑简体" panose="02000000000000000000" pitchFamily="2" charset="-122"/>
                <a:ea typeface="方正大黑简体" panose="02000000000000000000" pitchFamily="2" charset="-122"/>
                <a:cs typeface="+mn-cs"/>
              </a:rPr>
              <a:t>       主要内容 </a:t>
            </a:r>
          </a:p>
        </p:txBody>
      </p:sp>
      <p:sp>
        <p:nvSpPr>
          <p:cNvPr id="17411"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dissolve">
                                      <p:cBhvr>
                                        <p:cTn id="7" dur="1000"/>
                                        <p:tgtEl>
                                          <p:spTgt spid="97283"/>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97284"/>
                                        </p:tgtEl>
                                        <p:attrNameLst>
                                          <p:attrName>style.visibility</p:attrName>
                                        </p:attrNameLst>
                                      </p:cBhvr>
                                      <p:to>
                                        <p:strVal val="visible"/>
                                      </p:to>
                                    </p:set>
                                    <p:animEffect transition="in" filter="dissolve">
                                      <p:cBhvr>
                                        <p:cTn id="11" dur="10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972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097"/>
          <p:cNvSpPr>
            <a:spLocks noChangeArrowheads="1"/>
          </p:cNvSpPr>
          <p:nvPr/>
        </p:nvSpPr>
        <p:spPr bwMode="auto">
          <a:xfrm>
            <a:off x="1071563" y="1500188"/>
            <a:ext cx="7391400" cy="1431925"/>
          </a:xfrm>
          <a:prstGeom prst="rect">
            <a:avLst/>
          </a:prstGeom>
          <a:noFill/>
          <a:ln w="9525">
            <a:noFill/>
            <a:miter lim="800000"/>
          </a:ln>
          <a:effectLst>
            <a:outerShdw dist="53882" dir="2700000" algn="ctr" rotWithShape="0">
              <a:schemeClr val="tx1"/>
            </a:outerShdw>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rgbClr val="FFFF00"/>
                </a:solidFill>
                <a:effectLst/>
                <a:uLnTx/>
                <a:uFillTx/>
                <a:latin typeface="方正大黑简体" panose="02000000000000000000" pitchFamily="2" charset="-122"/>
                <a:ea typeface="方正大黑简体" panose="02000000000000000000" pitchFamily="2" charset="-122"/>
                <a:cs typeface="+mn-cs"/>
              </a:rPr>
              <a:t>一、邓小平新时期军队建设</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1200" cap="none" spc="0" normalizeH="0" baseline="0" noProof="0" dirty="0">
                <a:ln>
                  <a:noFill/>
                </a:ln>
                <a:solidFill>
                  <a:srgbClr val="FFFF00"/>
                </a:solidFill>
                <a:effectLst/>
                <a:uLnTx/>
                <a:uFillTx/>
                <a:latin typeface="方正大黑简体" panose="02000000000000000000" pitchFamily="2" charset="-122"/>
                <a:ea typeface="方正大黑简体" panose="02000000000000000000" pitchFamily="2" charset="-122"/>
                <a:cs typeface="+mn-cs"/>
              </a:rPr>
              <a:t>　　思想的形成 </a:t>
            </a:r>
          </a:p>
        </p:txBody>
      </p:sp>
      <p:sp>
        <p:nvSpPr>
          <p:cNvPr id="18434"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4" name="文本框 79873"/>
          <p:cNvSpPr txBox="1"/>
          <p:nvPr/>
        </p:nvSpPr>
        <p:spPr>
          <a:xfrm>
            <a:off x="1000125" y="3286125"/>
            <a:ext cx="7272338" cy="1190625"/>
          </a:xfrm>
          <a:prstGeom prst="rect">
            <a:avLst/>
          </a:prstGeom>
          <a:noFill/>
          <a:ln w="9525">
            <a:noFill/>
          </a:ln>
          <a:effectLst>
            <a:outerShdw dist="35921" dir="2699999" algn="ctr" rotWithShape="0">
              <a:schemeClr val="tx1"/>
            </a:outerShdw>
          </a:effectLst>
        </p:spPr>
        <p:txBody>
          <a:bodyPr anchor="ctr" anchorCtr="0">
            <a:spAutoFit/>
          </a:bodyPr>
          <a:lstStyle/>
          <a:p>
            <a:pPr>
              <a:buSzTx/>
            </a:pPr>
            <a:r>
              <a:rPr lang="zh-CN" altLang="en-US" sz="3600">
                <a:solidFill>
                  <a:srgbClr val="FFFF00"/>
                </a:solidFill>
                <a:latin typeface="楷体_GB2312" pitchFamily="49" charset="-122"/>
                <a:ea typeface="楷体_GB2312" pitchFamily="49" charset="-122"/>
              </a:rPr>
              <a:t>　　（一）邓小平新时期军队建设思想形成的基本脉络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1000"/>
                                        <p:tgtEl>
                                          <p:spTgt spid="4098"/>
                                        </p:tgtEl>
                                      </p:cBhvr>
                                    </p:animEffect>
                                  </p:childTnLst>
                                </p:cTn>
                              </p:par>
                            </p:childTnLst>
                          </p:cTn>
                        </p:par>
                        <p:par>
                          <p:cTn id="8" fill="hold">
                            <p:stCondLst>
                              <p:cond delay="1000"/>
                            </p:stCondLst>
                            <p:childTnLst>
                              <p:par>
                                <p:cTn id="9" presetID="22" presetClass="entr" presetSubtype="8"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矩形 81921"/>
          <p:cNvSpPr>
            <a:spLocks noChangeArrowheads="1"/>
          </p:cNvSpPr>
          <p:nvPr/>
        </p:nvSpPr>
        <p:spPr bwMode="auto">
          <a:xfrm>
            <a:off x="349250" y="6156325"/>
            <a:ext cx="4502150" cy="396875"/>
          </a:xfrm>
          <a:prstGeom prst="rect">
            <a:avLst/>
          </a:prstGeom>
          <a:noFill/>
          <a:ln w="9525">
            <a:noFill/>
            <a:miter lim="800000"/>
          </a:ln>
          <a:effectLst>
            <a:outerShdw dist="35921" dir="2700000" algn="ctr" rotWithShape="0">
              <a:schemeClr val="tx2"/>
            </a:outerShdw>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cs"/>
              </a:rPr>
              <a:t>一、邓小平新时期军队建设思想的形成</a:t>
            </a:r>
          </a:p>
        </p:txBody>
      </p:sp>
      <p:sp>
        <p:nvSpPr>
          <p:cNvPr id="81936" name="矩形 81935"/>
          <p:cNvSpPr>
            <a:spLocks noChangeArrowheads="1"/>
          </p:cNvSpPr>
          <p:nvPr/>
        </p:nvSpPr>
        <p:spPr bwMode="auto">
          <a:xfrm>
            <a:off x="827584" y="855112"/>
            <a:ext cx="8135813" cy="658569"/>
          </a:xfrm>
          <a:prstGeom prst="rect">
            <a:avLst/>
          </a:prstGeom>
          <a:noFill/>
          <a:ln w="57150">
            <a:noFill/>
            <a:miter lim="800000"/>
          </a:ln>
          <a:effectLst>
            <a:outerShdw dist="17961" dir="2700000" algn="ctr" rotWithShape="0">
              <a:schemeClr val="tx1"/>
            </a:outerShdw>
          </a:effectLst>
        </p:spPr>
        <p:txBody>
          <a:bodyPr wrap="square" lIns="162000" tIns="118800">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全面整顿（</a:t>
            </a:r>
            <a:r>
              <a:rPr kumimoji="0" lang="en-US" altLang="zh-CN"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1975.1</a:t>
            </a: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a:t>
            </a:r>
            <a:r>
              <a:rPr kumimoji="0" lang="en-US" altLang="zh-CN"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1975.12</a:t>
            </a: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a:t>
            </a:r>
            <a:r>
              <a:rPr kumimoji="0" lang="en-US" altLang="zh-CN"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a:t>
            </a:r>
            <a:r>
              <a:rPr kumimoji="0" lang="zh-CN" altLang="en-US" sz="32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cs"/>
              </a:rPr>
              <a:t>肿散骄奢惰）</a:t>
            </a:r>
          </a:p>
        </p:txBody>
      </p:sp>
      <p:sp>
        <p:nvSpPr>
          <p:cNvPr id="81938" name="矩形 81937"/>
          <p:cNvSpPr>
            <a:spLocks noChangeArrowheads="1"/>
          </p:cNvSpPr>
          <p:nvPr/>
        </p:nvSpPr>
        <p:spPr bwMode="auto">
          <a:xfrm>
            <a:off x="1187450" y="1931988"/>
            <a:ext cx="7127875" cy="652463"/>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拨乱反正（</a:t>
            </a:r>
            <a:r>
              <a:rPr kumimoji="0" lang="en-US" altLang="zh-CN"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1976.10</a:t>
            </a: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a:t>
            </a:r>
            <a:r>
              <a:rPr kumimoji="0" lang="en-US" altLang="zh-CN"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1978.12</a:t>
            </a: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a:t>
            </a:r>
          </a:p>
        </p:txBody>
      </p:sp>
      <p:sp>
        <p:nvSpPr>
          <p:cNvPr id="81939" name="矩形 81938"/>
          <p:cNvSpPr>
            <a:spLocks noChangeArrowheads="1"/>
          </p:cNvSpPr>
          <p:nvPr/>
        </p:nvSpPr>
        <p:spPr bwMode="auto">
          <a:xfrm>
            <a:off x="1246188" y="3101975"/>
            <a:ext cx="7127875" cy="652463"/>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正式形成（</a:t>
            </a:r>
            <a:r>
              <a:rPr kumimoji="0" lang="en-US" altLang="zh-CN"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1978.12</a:t>
            </a: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a:t>
            </a:r>
            <a:r>
              <a:rPr kumimoji="0" lang="en-US" altLang="zh-CN"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1985.6</a:t>
            </a: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a:t>
            </a:r>
          </a:p>
        </p:txBody>
      </p:sp>
      <p:sp>
        <p:nvSpPr>
          <p:cNvPr id="81940" name="矩形 81939"/>
          <p:cNvSpPr>
            <a:spLocks noChangeArrowheads="1"/>
          </p:cNvSpPr>
          <p:nvPr/>
        </p:nvSpPr>
        <p:spPr bwMode="auto">
          <a:xfrm>
            <a:off x="1246188" y="4173538"/>
            <a:ext cx="7561263" cy="652463"/>
          </a:xfrm>
          <a:prstGeom prst="rect">
            <a:avLst/>
          </a:prstGeom>
          <a:noFill/>
          <a:ln w="57150">
            <a:noFill/>
            <a:miter lim="800000"/>
          </a:ln>
          <a:effectLst>
            <a:outerShdw dist="17961" dir="2700000" algn="ctr" rotWithShape="0">
              <a:schemeClr val="tx1"/>
            </a:outerShdw>
          </a:effectLst>
        </p:spPr>
        <p:txBody>
          <a:bodyPr lIns="162000" tIns="118800">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丰富发展（</a:t>
            </a:r>
            <a:r>
              <a:rPr kumimoji="0" lang="en-US" altLang="zh-CN"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1985</a:t>
            </a:r>
            <a:r>
              <a:rPr kumimoji="0" lang="zh-CN" altLang="en-US" sz="3200" b="1" i="0" u="none" strike="noStrike" kern="1200" cap="none" spc="0" normalizeH="0" baseline="0" noProof="0">
                <a:ln>
                  <a:noFill/>
                </a:ln>
                <a:solidFill>
                  <a:schemeClr val="bg1"/>
                </a:solidFill>
                <a:effectLst/>
                <a:uLnTx/>
                <a:uFillTx/>
                <a:latin typeface="Times New Roman" panose="02020603050405020304" pitchFamily="18" charset="0"/>
                <a:ea typeface="黑体" panose="02010609060101010101" pitchFamily="49" charset="-122"/>
                <a:cs typeface="+mn-cs"/>
              </a:rPr>
              <a:t>年军委扩大会议以后）</a:t>
            </a:r>
          </a:p>
        </p:txBody>
      </p:sp>
      <p:pic>
        <p:nvPicPr>
          <p:cNvPr id="81943" name="图片 81942"/>
          <p:cNvPicPr>
            <a:picLocks noChangeAspect="1"/>
          </p:cNvPicPr>
          <p:nvPr/>
        </p:nvPicPr>
        <p:blipFill>
          <a:blip r:embed="rId2"/>
          <a:stretch>
            <a:fillRect/>
          </a:stretch>
        </p:blipFill>
        <p:spPr>
          <a:xfrm>
            <a:off x="4125913" y="1514475"/>
            <a:ext cx="1249362" cy="574675"/>
          </a:xfrm>
          <a:prstGeom prst="rect">
            <a:avLst/>
          </a:prstGeom>
          <a:noFill/>
          <a:ln w="9525">
            <a:noFill/>
          </a:ln>
        </p:spPr>
      </p:pic>
      <p:pic>
        <p:nvPicPr>
          <p:cNvPr id="81944" name="图片 81943"/>
          <p:cNvPicPr>
            <a:picLocks noChangeAspect="1"/>
          </p:cNvPicPr>
          <p:nvPr/>
        </p:nvPicPr>
        <p:blipFill>
          <a:blip r:embed="rId2"/>
          <a:stretch>
            <a:fillRect/>
          </a:stretch>
        </p:blipFill>
        <p:spPr>
          <a:xfrm>
            <a:off x="4125913" y="2586038"/>
            <a:ext cx="1249362" cy="574675"/>
          </a:xfrm>
          <a:prstGeom prst="rect">
            <a:avLst/>
          </a:prstGeom>
          <a:noFill/>
          <a:ln w="9525">
            <a:noFill/>
          </a:ln>
        </p:spPr>
      </p:pic>
      <p:pic>
        <p:nvPicPr>
          <p:cNvPr id="81945" name="图片 81944"/>
          <p:cNvPicPr>
            <a:picLocks noChangeAspect="1"/>
          </p:cNvPicPr>
          <p:nvPr/>
        </p:nvPicPr>
        <p:blipFill>
          <a:blip r:embed="rId2"/>
          <a:stretch>
            <a:fillRect/>
          </a:stretch>
        </p:blipFill>
        <p:spPr>
          <a:xfrm>
            <a:off x="4125913" y="3754438"/>
            <a:ext cx="1249362" cy="574675"/>
          </a:xfrm>
          <a:prstGeom prst="rect">
            <a:avLst/>
          </a:prstGeom>
          <a:noFill/>
          <a:ln w="9525">
            <a:noFill/>
          </a:ln>
        </p:spPr>
      </p:pic>
      <p:sp>
        <p:nvSpPr>
          <p:cNvPr id="19465" name="Text Box 10"/>
          <p:cNvSpPr txBox="1"/>
          <p:nvPr/>
        </p:nvSpPr>
        <p:spPr>
          <a:xfrm>
            <a:off x="5643563" y="0"/>
            <a:ext cx="3500437" cy="769938"/>
          </a:xfrm>
          <a:prstGeom prst="rect">
            <a:avLst/>
          </a:prstGeom>
          <a:solidFill>
            <a:srgbClr val="C00000"/>
          </a:solidFill>
          <a:ln w="9525">
            <a:noFill/>
          </a:ln>
        </p:spPr>
        <p:txBody>
          <a:bodyPr anchor="t" anchorCtr="0">
            <a:spAutoFit/>
          </a:bodyPr>
          <a:lstStyle/>
          <a:p>
            <a:pPr algn="ctr"/>
            <a:endParaRPr lang="zh-CN" altLang="en-US" sz="4400" dirty="0">
              <a:solidFill>
                <a:schemeClr val="tx2"/>
              </a:solidFill>
              <a:latin typeface="Arial" panose="020B0604020202020204" pitchFamily="34" charset="0"/>
              <a:ea typeface="方正彩云简体"/>
            </a:endParaRPr>
          </a:p>
        </p:txBody>
      </p:sp>
      <p:sp>
        <p:nvSpPr>
          <p:cNvPr id="19466" name="TextBox 10"/>
          <p:cNvSpPr txBox="1"/>
          <p:nvPr/>
        </p:nvSpPr>
        <p:spPr>
          <a:xfrm>
            <a:off x="52388" y="4827588"/>
            <a:ext cx="8755062" cy="1198562"/>
          </a:xfrm>
          <a:prstGeom prst="rect">
            <a:avLst/>
          </a:prstGeom>
          <a:noFill/>
          <a:ln w="9525">
            <a:noFill/>
          </a:ln>
        </p:spPr>
        <p:txBody>
          <a:bodyPr wrap="none" anchor="t" anchorCtr="0">
            <a:spAutoFit/>
          </a:bodyPr>
          <a:lstStyle/>
          <a:p>
            <a:r>
              <a:rPr lang="en-US" altLang="zh-CN" sz="2400" dirty="0">
                <a:latin typeface="黑体" panose="02010609060101010101" pitchFamily="49" charset="-122"/>
                <a:ea typeface="黑体" panose="02010609060101010101" pitchFamily="49" charset="-122"/>
              </a:rPr>
              <a:t>1986</a:t>
            </a:r>
            <a:r>
              <a:rPr lang="zh-CN" altLang="en-US" sz="2400" dirty="0">
                <a:latin typeface="黑体" panose="02010609060101010101" pitchFamily="49" charset="-122"/>
                <a:ea typeface="黑体" panose="02010609060101010101" pitchFamily="49" charset="-122"/>
              </a:rPr>
              <a:t>年资产阶级自由化，方励之，刘宾雁，王若望等少数高校知</a:t>
            </a:r>
          </a:p>
          <a:p>
            <a:r>
              <a:rPr lang="zh-CN" altLang="en-US" sz="2400" dirty="0">
                <a:latin typeface="黑体" panose="02010609060101010101" pitchFamily="49" charset="-122"/>
                <a:ea typeface="黑体" panose="02010609060101010101" pitchFamily="49" charset="-122"/>
              </a:rPr>
              <a:t>识分子否定中国共产党领导，否定社会主义制度，主张资本主义</a:t>
            </a:r>
          </a:p>
          <a:p>
            <a:r>
              <a:rPr lang="zh-CN" altLang="en-US" sz="2400" dirty="0">
                <a:latin typeface="黑体" panose="02010609060101010101" pitchFamily="49" charset="-122"/>
                <a:ea typeface="黑体" panose="02010609060101010101" pitchFamily="49" charset="-122"/>
              </a:rPr>
              <a:t>制度。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1936"/>
                                        </p:tgtEl>
                                        <p:attrNameLst>
                                          <p:attrName>style.visibility</p:attrName>
                                        </p:attrNameLst>
                                      </p:cBhvr>
                                      <p:to>
                                        <p:strVal val="visible"/>
                                      </p:to>
                                    </p:set>
                                    <p:animEffect transition="in" filter="barn(outVertical)">
                                      <p:cBhvr>
                                        <p:cTn id="7" dur="1000"/>
                                        <p:tgtEl>
                                          <p:spTgt spid="8193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81943"/>
                                        </p:tgtEl>
                                        <p:attrNameLst>
                                          <p:attrName>style.visibility</p:attrName>
                                        </p:attrNameLst>
                                      </p:cBhvr>
                                      <p:to>
                                        <p:strVal val="visible"/>
                                      </p:to>
                                    </p:set>
                                    <p:animEffect transition="in" filter="wipe(up)">
                                      <p:cBhvr>
                                        <p:cTn id="11" dur="1000"/>
                                        <p:tgtEl>
                                          <p:spTgt spid="81943"/>
                                        </p:tgtEl>
                                      </p:cBhvr>
                                    </p:animEffect>
                                  </p:childTnLst>
                                </p:cTn>
                              </p:par>
                            </p:childTnLst>
                          </p:cTn>
                        </p:par>
                        <p:par>
                          <p:cTn id="12" fill="hold">
                            <p:stCondLst>
                              <p:cond delay="2000"/>
                            </p:stCondLst>
                            <p:childTnLst>
                              <p:par>
                                <p:cTn id="13" presetID="16" presetClass="entr" presetSubtype="37" fill="hold" grpId="0" nodeType="afterEffect">
                                  <p:stCondLst>
                                    <p:cond delay="0"/>
                                  </p:stCondLst>
                                  <p:childTnLst>
                                    <p:set>
                                      <p:cBhvr>
                                        <p:cTn id="14" dur="1" fill="hold">
                                          <p:stCondLst>
                                            <p:cond delay="0"/>
                                          </p:stCondLst>
                                        </p:cTn>
                                        <p:tgtEl>
                                          <p:spTgt spid="81938"/>
                                        </p:tgtEl>
                                        <p:attrNameLst>
                                          <p:attrName>style.visibility</p:attrName>
                                        </p:attrNameLst>
                                      </p:cBhvr>
                                      <p:to>
                                        <p:strVal val="visible"/>
                                      </p:to>
                                    </p:set>
                                    <p:animEffect transition="in" filter="barn(outVertical)">
                                      <p:cBhvr>
                                        <p:cTn id="15" dur="1000"/>
                                        <p:tgtEl>
                                          <p:spTgt spid="81938"/>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81944"/>
                                        </p:tgtEl>
                                        <p:attrNameLst>
                                          <p:attrName>style.visibility</p:attrName>
                                        </p:attrNameLst>
                                      </p:cBhvr>
                                      <p:to>
                                        <p:strVal val="visible"/>
                                      </p:to>
                                    </p:set>
                                    <p:animEffect transition="in" filter="wipe(up)">
                                      <p:cBhvr>
                                        <p:cTn id="19" dur="1000"/>
                                        <p:tgtEl>
                                          <p:spTgt spid="81944"/>
                                        </p:tgtEl>
                                      </p:cBhvr>
                                    </p:animEffect>
                                  </p:childTnLst>
                                </p:cTn>
                              </p:par>
                            </p:childTnLst>
                          </p:cTn>
                        </p:par>
                        <p:par>
                          <p:cTn id="20" fill="hold">
                            <p:stCondLst>
                              <p:cond delay="4000"/>
                            </p:stCondLst>
                            <p:childTnLst>
                              <p:par>
                                <p:cTn id="21" presetID="16" presetClass="entr" presetSubtype="37" fill="hold" grpId="0" nodeType="afterEffect">
                                  <p:stCondLst>
                                    <p:cond delay="0"/>
                                  </p:stCondLst>
                                  <p:childTnLst>
                                    <p:set>
                                      <p:cBhvr>
                                        <p:cTn id="22" dur="1" fill="hold">
                                          <p:stCondLst>
                                            <p:cond delay="0"/>
                                          </p:stCondLst>
                                        </p:cTn>
                                        <p:tgtEl>
                                          <p:spTgt spid="81939"/>
                                        </p:tgtEl>
                                        <p:attrNameLst>
                                          <p:attrName>style.visibility</p:attrName>
                                        </p:attrNameLst>
                                      </p:cBhvr>
                                      <p:to>
                                        <p:strVal val="visible"/>
                                      </p:to>
                                    </p:set>
                                    <p:animEffect transition="in" filter="barn(outVertical)">
                                      <p:cBhvr>
                                        <p:cTn id="23" dur="1000"/>
                                        <p:tgtEl>
                                          <p:spTgt spid="81939"/>
                                        </p:tgtEl>
                                      </p:cBhvr>
                                    </p:animEffect>
                                  </p:child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81945"/>
                                        </p:tgtEl>
                                        <p:attrNameLst>
                                          <p:attrName>style.visibility</p:attrName>
                                        </p:attrNameLst>
                                      </p:cBhvr>
                                      <p:to>
                                        <p:strVal val="visible"/>
                                      </p:to>
                                    </p:set>
                                    <p:animEffect transition="in" filter="wipe(up)">
                                      <p:cBhvr>
                                        <p:cTn id="27" dur="1000"/>
                                        <p:tgtEl>
                                          <p:spTgt spid="81945"/>
                                        </p:tgtEl>
                                      </p:cBhvr>
                                    </p:animEffect>
                                  </p:childTnLst>
                                </p:cTn>
                              </p:par>
                            </p:childTnLst>
                          </p:cTn>
                        </p:par>
                        <p:par>
                          <p:cTn id="28" fill="hold">
                            <p:stCondLst>
                              <p:cond delay="6000"/>
                            </p:stCondLst>
                            <p:childTnLst>
                              <p:par>
                                <p:cTn id="29" presetID="16" presetClass="entr" presetSubtype="37" fill="hold" grpId="0" nodeType="afterEffect">
                                  <p:stCondLst>
                                    <p:cond delay="0"/>
                                  </p:stCondLst>
                                  <p:childTnLst>
                                    <p:set>
                                      <p:cBhvr>
                                        <p:cTn id="30" dur="1" fill="hold">
                                          <p:stCondLst>
                                            <p:cond delay="0"/>
                                          </p:stCondLst>
                                        </p:cTn>
                                        <p:tgtEl>
                                          <p:spTgt spid="81940"/>
                                        </p:tgtEl>
                                        <p:attrNameLst>
                                          <p:attrName>style.visibility</p:attrName>
                                        </p:attrNameLst>
                                      </p:cBhvr>
                                      <p:to>
                                        <p:strVal val="visible"/>
                                      </p:to>
                                    </p:set>
                                    <p:animEffect transition="in" filter="barn(outVertical)">
                                      <p:cBhvr>
                                        <p:cTn id="31" dur="1000"/>
                                        <p:tgtEl>
                                          <p:spTgt spid="8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bldLvl="0" animBg="1"/>
      <p:bldP spid="81938" grpId="0" bldLvl="0" animBg="1"/>
      <p:bldP spid="81939" grpId="0" bldLvl="0" animBg="1"/>
      <p:bldP spid="81940"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be6e965-26d6-4c41-ad4f-7edb438eca5c"/>
  <p:tag name="COMMONDATA" val="eyJoZGlkIjoiYjQwM2FhN2YzOTI4NDdjNTA2ZmNkNzljYTU3YjI5MT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2665</Words>
  <Application>Microsoft Office PowerPoint</Application>
  <PresentationFormat>全屏显示(4:3)</PresentationFormat>
  <Paragraphs>206</Paragraphs>
  <Slides>53</Slides>
  <Notes>0</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53</vt:i4>
      </vt:variant>
    </vt:vector>
  </HeadingPairs>
  <TitlesOfParts>
    <vt:vector size="68" baseType="lpstr">
      <vt:lpstr>inherit</vt:lpstr>
      <vt:lpstr>PingFang SC</vt:lpstr>
      <vt:lpstr>等线</vt:lpstr>
      <vt:lpstr>方正大黑简体</vt:lpstr>
      <vt:lpstr>黑体</vt:lpstr>
      <vt:lpstr>华文行楷</vt:lpstr>
      <vt:lpstr>华文中宋</vt:lpstr>
      <vt:lpstr>楷体_GB2312</vt:lpstr>
      <vt:lpstr>宋体</vt:lpstr>
      <vt:lpstr>微软雅黑</vt:lpstr>
      <vt:lpstr>Arial</vt:lpstr>
      <vt:lpstr>Times New Roman</vt:lpstr>
      <vt:lpstr>Wingdings</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中国式现代化靠团结奋斗精神跨越“卡夫丁峡谷”（1949-2035）（南京长江大桥建不成，改革开放搞不起来）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JUJUMAO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user(其他)</dc:creator>
  <cp:lastModifiedBy>wQf fQ</cp:lastModifiedBy>
  <cp:revision>646</cp:revision>
  <dcterms:created xsi:type="dcterms:W3CDTF">2008-09-01T02:00:00Z</dcterms:created>
  <dcterms:modified xsi:type="dcterms:W3CDTF">2024-12-17T06:21:06Z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0_cloud</vt:lpwstr>
  </property>
  <property fmtid="{D5CDD505-2E9C-101B-9397-08002B2CF9AE}" pid="3" name="KSOProductBuildVer">
    <vt:lpwstr>2052-12.1.0.16120</vt:lpwstr>
  </property>
  <property fmtid="{D5CDD505-2E9C-101B-9397-08002B2CF9AE}" pid="4" name="ICV">
    <vt:lpwstr>24656746A008439886D9024722E4B48C_12</vt:lpwstr>
  </property>
</Properties>
</file>